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65" r:id="rId4"/>
    <p:sldId id="269" r:id="rId5"/>
    <p:sldId id="276" r:id="rId6"/>
    <p:sldId id="258" r:id="rId7"/>
    <p:sldId id="274" r:id="rId8"/>
    <p:sldId id="277" r:id="rId9"/>
    <p:sldId id="304" r:id="rId10"/>
    <p:sldId id="278" r:id="rId11"/>
    <p:sldId id="270" r:id="rId12"/>
    <p:sldId id="271" r:id="rId13"/>
    <p:sldId id="280" r:id="rId14"/>
    <p:sldId id="306" r:id="rId15"/>
    <p:sldId id="283" r:id="rId16"/>
    <p:sldId id="279" r:id="rId17"/>
    <p:sldId id="285" r:id="rId18"/>
    <p:sldId id="286" r:id="rId19"/>
    <p:sldId id="287" r:id="rId20"/>
    <p:sldId id="261" r:id="rId21"/>
    <p:sldId id="288" r:id="rId22"/>
    <p:sldId id="289" r:id="rId23"/>
    <p:sldId id="262" r:id="rId24"/>
    <p:sldId id="290" r:id="rId25"/>
    <p:sldId id="291" r:id="rId26"/>
    <p:sldId id="292" r:id="rId27"/>
    <p:sldId id="293" r:id="rId28"/>
    <p:sldId id="294" r:id="rId29"/>
    <p:sldId id="295" r:id="rId30"/>
    <p:sldId id="305" r:id="rId31"/>
    <p:sldId id="296" r:id="rId32"/>
    <p:sldId id="298" r:id="rId33"/>
    <p:sldId id="297" r:id="rId34"/>
    <p:sldId id="263" r:id="rId35"/>
    <p:sldId id="282" r:id="rId36"/>
    <p:sldId id="264" r:id="rId37"/>
    <p:sldId id="299" r:id="rId38"/>
    <p:sldId id="301" r:id="rId39"/>
    <p:sldId id="300" r:id="rId40"/>
    <p:sldId id="302" r:id="rId41"/>
    <p:sldId id="303"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44422" autoAdjust="0"/>
  </p:normalViewPr>
  <p:slideViewPr>
    <p:cSldViewPr>
      <p:cViewPr varScale="1">
        <p:scale>
          <a:sx n="48" d="100"/>
          <a:sy n="48" d="100"/>
        </p:scale>
        <p:origin x="3928"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66"/>
    </p:cViewPr>
  </p:sorterViewPr>
  <p:notesViewPr>
    <p:cSldViewPr>
      <p:cViewPr>
        <p:scale>
          <a:sx n="100" d="100"/>
          <a:sy n="100" d="100"/>
        </p:scale>
        <p:origin x="-1632" y="84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E1F742C-217F-4981-8F63-04953FA096EF}" type="datetimeFigureOut">
              <a:rPr lang="en-US" smtClean="0"/>
              <a:pPr/>
              <a:t>2/14/23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FFDA68-4A89-43F0-A40F-D48906538E03}" type="slidenum">
              <a:rPr lang="en-US" smtClean="0"/>
              <a:pPr/>
              <a:t>‹#›</a:t>
            </a:fld>
            <a:endParaRPr lang="en-US" dirty="0"/>
          </a:p>
        </p:txBody>
      </p:sp>
    </p:spTree>
    <p:extLst>
      <p:ext uri="{BB962C8B-B14F-4D97-AF65-F5344CB8AC3E}">
        <p14:creationId xmlns:p14="http://schemas.microsoft.com/office/powerpoint/2010/main" val="1405447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ln>
            <a:noFill/>
          </a:ln>
        </p:spPr>
      </p:sp>
      <p:sp>
        <p:nvSpPr>
          <p:cNvPr id="3" name="Notes Placeholder 2"/>
          <p:cNvSpPr>
            <a:spLocks noGrp="1"/>
          </p:cNvSpPr>
          <p:nvPr>
            <p:ph type="body" idx="1"/>
          </p:nvPr>
        </p:nvSpPr>
        <p:spPr/>
        <p:txBody>
          <a:bodyPr>
            <a:normAutofit/>
          </a:bodyPr>
          <a:lstStyle/>
          <a:p>
            <a:r>
              <a:rPr lang="en-US" i="1" dirty="0"/>
              <a:t>[Make sure you update this page with information about you and your audience.]</a:t>
            </a:r>
          </a:p>
          <a:p>
            <a:endParaRPr lang="en-US" i="1" dirty="0"/>
          </a:p>
          <a:p>
            <a:r>
              <a:rPr lang="en-US" i="1" dirty="0"/>
              <a:t>[Regarding</a:t>
            </a:r>
            <a:r>
              <a:rPr lang="en-US" i="1" baseline="0" dirty="0"/>
              <a:t> clip art on the slides: It’s not always obvious why a particular piece of art has been chosen for a slide. Therefore,</a:t>
            </a:r>
            <a:r>
              <a:rPr lang="en-US" i="1" dirty="0"/>
              <a:t> on some of the slides, you’ll find i</a:t>
            </a:r>
            <a:r>
              <a:rPr lang="en-US" i="1" baseline="0" dirty="0"/>
              <a:t>talicized notes explaining what the illustrations are supposed to refer to. There’s no need to discuss this in your presentation unless you find it helpful to do so.]</a:t>
            </a:r>
            <a:endParaRPr lang="en-US" i="1" dirty="0"/>
          </a:p>
          <a:p>
            <a:endParaRPr lang="en-US" dirty="0"/>
          </a:p>
          <a:p>
            <a:endParaRPr lang="en-US" dirty="0"/>
          </a:p>
          <a:p>
            <a:endParaRPr lang="en-US" dirty="0"/>
          </a:p>
          <a:p>
            <a:endParaRPr lang="en-US" i="1"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Clients often want to know WHY design professionals cannot guarantee perfect performance. The answer is that professional services are just that – professional services – NOT products, commodities, or goods. The law treats goods and professional services differently. Let’s look at how and why this is so.</a:t>
            </a:r>
          </a:p>
        </p:txBody>
      </p:sp>
      <p:sp>
        <p:nvSpPr>
          <p:cNvPr id="4" name="Slide Number Placeholder 3"/>
          <p:cNvSpPr>
            <a:spLocks noGrp="1"/>
          </p:cNvSpPr>
          <p:nvPr>
            <p:ph type="sldNum" sz="quarter" idx="10"/>
          </p:nvPr>
        </p:nvSpPr>
        <p:spPr/>
        <p:txBody>
          <a:bodyPr/>
          <a:lstStyle/>
          <a:p>
            <a:fld id="{3CFFDA68-4A89-43F0-A40F-D48906538E03}"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law holds professional services to a different standard than “goods.”  Goods – products – are impliedly warranted to be free from defects.  If I make pencils, and sell one that does not write or erase as a </a:t>
            </a:r>
            <a:r>
              <a:rPr lang="en-US" b="1" dirty="0"/>
              <a:t>pencil</a:t>
            </a:r>
            <a:r>
              <a:rPr lang="en-US" dirty="0"/>
              <a:t> should, I will be obligated to fix the pencil for free or, more likely, to exchange the defective pencil for a perfect pencil.  </a:t>
            </a:r>
          </a:p>
          <a:p>
            <a:endParaRPr lang="en-US" dirty="0"/>
          </a:p>
          <a:p>
            <a:r>
              <a:rPr lang="en-US" dirty="0"/>
              <a:t>But professional services are not pencils.  They involve the application of professional judgment to the client’s unique circumstances.  The ultimate outcome typically depends in part, at least, on the actions of the client and others.  The standard for professional services is not “Was the client’s objective achieved?” but rather, “Did the professional exercise reasonable care and skill under the circumstances?”</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law does not, for example, require </a:t>
            </a:r>
            <a:r>
              <a:rPr lang="en-US" b="1" dirty="0"/>
              <a:t>doctors</a:t>
            </a:r>
            <a:r>
              <a:rPr lang="en-US" dirty="0"/>
              <a:t> to guarantee their patients’ cures, and it would be unfair (and delusional) to do so.  Diagnosing illness and choosing a course of treatment for each individual patient requires the exercise of professional judgment.   And the ultimate outcome depends in part on factors beyond the doctor’s control:  the patient’s willingness and ability to follow instructions, the quality of nursing care, and so on.</a:t>
            </a:r>
          </a:p>
          <a:p>
            <a:endParaRPr lang="en-US" dirty="0"/>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a:t>[Click once and the drawing will be replaced by a photo of the actual Tower Bridge.]</a:t>
            </a:r>
          </a:p>
          <a:p>
            <a:endParaRPr lang="en-US" dirty="0"/>
          </a:p>
          <a:p>
            <a:r>
              <a:rPr lang="en-US" dirty="0"/>
              <a:t>The law treats doctors and design professionals similarly. It is just as unreasonable to expect the design professional to perform “perfectly,” or to guarantee the outcome of the project, as it is for a doctor to guarantee his or her patients’ cures, and the law does not require it.  Like the doctor, the design professional calls upon professional judgment and experience to discern the client’s goals and choose a design solution likely to achieve them given the budget, schedule, scope, site, governing laws, and many other factors.  Unlike a pencil, which can be designed and constructed over and over until the product is perfect, </a:t>
            </a:r>
            <a:r>
              <a:rPr lang="en-US" i="1" dirty="0"/>
              <a:t>every</a:t>
            </a:r>
            <a:r>
              <a:rPr lang="en-US" dirty="0"/>
              <a:t> project is a one-of-a-kind original that will be constructed only once.    </a:t>
            </a:r>
          </a:p>
          <a:p>
            <a:endParaRPr lang="en-US" dirty="0"/>
          </a:p>
          <a:p>
            <a:r>
              <a:rPr lang="en-US" dirty="0"/>
              <a:t>And similarly, the project’s ultimate success depends in large part upon the actions of others.  Building inspectors interpret code requirements – accurately or not. The contractor builds the project – skillfully or ineptly.  The owner maintains and operates the building – correctly or carelessly.   A third party certification authority grants a sustainability certification – or not. </a:t>
            </a:r>
          </a:p>
          <a:p>
            <a:endParaRPr lang="en-US" dirty="0"/>
          </a:p>
          <a:p>
            <a:r>
              <a:rPr lang="en-US" dirty="0"/>
              <a:t>This concept seems harsh when things go wrong.  It is obvious that a client does not want a leaky roof, any more than a patient wants his cure to fail.  But clients consult professionals for their judgment and skill in solving a unique problem, and sometimes that reasonable judgment and skill – in fact, even </a:t>
            </a:r>
            <a:r>
              <a:rPr lang="en-US" i="1" dirty="0"/>
              <a:t>superb</a:t>
            </a:r>
            <a:r>
              <a:rPr lang="en-US" dirty="0"/>
              <a:t> judgment and </a:t>
            </a:r>
            <a:r>
              <a:rPr lang="en-US" i="1" dirty="0"/>
              <a:t>outstanding</a:t>
            </a:r>
            <a:r>
              <a:rPr lang="en-US" dirty="0"/>
              <a:t> skill – will fail to yield desired results.  </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“Errors and Omissions” insurance is really a misnomer, because professional liability insurance does not cover ALL errors and omissions.</a:t>
            </a:r>
          </a:p>
        </p:txBody>
      </p:sp>
      <p:sp>
        <p:nvSpPr>
          <p:cNvPr id="4" name="Slide Number Placeholder 3"/>
          <p:cNvSpPr>
            <a:spLocks noGrp="1"/>
          </p:cNvSpPr>
          <p:nvPr>
            <p:ph type="sldNum" sz="quarter" idx="10"/>
          </p:nvPr>
        </p:nvSpPr>
        <p:spPr/>
        <p:txBody>
          <a:bodyPr/>
          <a:lstStyle/>
          <a:p>
            <a:fld id="{3CFFDA68-4A89-43F0-A40F-D48906538E03}"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i="1" dirty="0"/>
              <a:t>[The umbrellas on this and subsequent slides are a reference to insurance “coverage.”]</a:t>
            </a:r>
          </a:p>
          <a:p>
            <a:endParaRPr lang="en-US" dirty="0"/>
          </a:p>
          <a:p>
            <a:r>
              <a:rPr lang="en-US" dirty="0"/>
              <a:t>Professional liability insurance coverage reflects the fact that professional services are not and should not be held to the standard of “perfection” or “defect-free performance.”  </a:t>
            </a:r>
          </a:p>
          <a:p>
            <a:endParaRPr lang="en-US" dirty="0"/>
          </a:p>
          <a:p>
            <a:r>
              <a:rPr lang="en-US" dirty="0"/>
              <a:t>The policy will cover the design professional’s negligence – </a:t>
            </a:r>
            <a:r>
              <a:rPr lang="en-US" i="1" dirty="0"/>
              <a:t>i.e</a:t>
            </a:r>
            <a:r>
              <a:rPr lang="en-US" dirty="0"/>
              <a:t>., falling short of the professional standard of care – but will not cover non-negligent “errors and omissions.”  </a:t>
            </a:r>
          </a:p>
          <a:p>
            <a:endParaRPr lang="en-US" dirty="0"/>
          </a:p>
          <a:p>
            <a:r>
              <a:rPr lang="en-US" dirty="0"/>
              <a:t>That’s why calling the policy an “errors and omissions” policy is a misnomer, unless one is willing to add the qualifier “negligent” before that phrase.  </a:t>
            </a:r>
          </a:p>
          <a:p>
            <a:endParaRPr lang="en-US" dirty="0"/>
          </a:p>
          <a:p>
            <a:r>
              <a:rPr lang="en-US" dirty="0"/>
              <a:t>And most clients, it seems, are not.  Design professionals are often presented with contracts that obligate them to provide “defect-free design,” “the very highest standard of care,” and the like.  </a:t>
            </a:r>
          </a:p>
          <a:p>
            <a:endParaRPr lang="en-US" dirty="0"/>
          </a:p>
          <a:p>
            <a:r>
              <a:rPr lang="en-US" dirty="0"/>
              <a:t>Agreeing to this language creates a significant coverage gap, because a professional liability policy excludes coverage for liability assumed by contract that the design professional would not otherwise have.  (Remember that even in the absence of a written contract, the design professional must still meet the standard of care.)</a:t>
            </a:r>
          </a:p>
          <a:p>
            <a:endParaRPr lang="en-US" dirty="0"/>
          </a:p>
          <a:p>
            <a:r>
              <a:rPr lang="en-US" dirty="0"/>
              <a:t>Professional liability policies also exclude coverage for warranties and guarantees regarding your professional services.</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Clients confronted with this coverage gap tend to respond in a few different ways:</a:t>
            </a:r>
          </a:p>
          <a:p>
            <a:pPr marL="228600" indent="-228600">
              <a:buFont typeface="+mj-lt"/>
              <a:buAutoNum type="arabicPeriod"/>
            </a:pPr>
            <a:endParaRPr lang="en-US" dirty="0"/>
          </a:p>
          <a:p>
            <a:pPr marL="228600" lvl="0" indent="-228600">
              <a:buFont typeface="+mj-lt"/>
              <a:buAutoNum type="arabicPeriod"/>
            </a:pPr>
            <a:r>
              <a:rPr lang="en-US" dirty="0"/>
              <a:t>Why don’t you buy better coverage, then?</a:t>
            </a:r>
          </a:p>
          <a:p>
            <a:pPr marL="228600" lvl="0" indent="-228600">
              <a:buFont typeface="+mj-lt"/>
              <a:buAutoNum type="arabicPeriod"/>
            </a:pPr>
            <a:endParaRPr lang="en-US" dirty="0"/>
          </a:p>
          <a:p>
            <a:pPr marL="228600" lvl="0" indent="-228600">
              <a:buFont typeface="+mj-lt"/>
              <a:buAutoNum type="arabicPeriod"/>
            </a:pPr>
            <a:r>
              <a:rPr lang="en-US" dirty="0"/>
              <a:t>I don’t care how you pay for your errors and omissions – whether or not it’s covered is your problem.</a:t>
            </a:r>
          </a:p>
          <a:p>
            <a:pPr marL="228600" lvl="0" indent="-228600">
              <a:buFont typeface="+mj-lt"/>
              <a:buAutoNum type="arabicPeriod"/>
            </a:pPr>
            <a:endParaRPr lang="en-US" dirty="0"/>
          </a:p>
          <a:p>
            <a:pPr marL="228600" lvl="0" indent="-228600">
              <a:buFont typeface="+mj-lt"/>
              <a:buAutoNum type="arabicPeriod"/>
            </a:pPr>
            <a:r>
              <a:rPr lang="en-US" dirty="0"/>
              <a:t>Someone else will sign our contract if you don’t.</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answer to the first question is simple: You can’t.  Insurers are not in the business of insuring against a sure thing.  No project is perfect, and no design is perfect.  An insurer who backs a promise of perfection is on a collision course with reality and financial ruin.</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response has some surface validity, but not much.  If the client does not care about whether or not insurance coverage exists, why then does the contract require the design professional to carry professional liability insurance with $X limits, for X years after the project is complete, with an A- or better rated carrier, etc.?  If coverage does not matter, who cares?</a:t>
            </a:r>
          </a:p>
          <a:p>
            <a:endParaRPr lang="en-US" dirty="0"/>
          </a:p>
          <a:p>
            <a:r>
              <a:rPr lang="en-US" dirty="0"/>
              <a:t>Perhaps the client’s Plan B, if coverage falls short, is for the design firm to pay the damages owed with its own funds.  But design firms typically do not have a vault of gold in the cellar. And design professionals – unlike contractors – do not have a back lot full of yellow iron that can be seized and sold to satisfy a judgment.  The proceeds from the sale of some workstations and chairs (however fancy) will not go very far towards making good a loss.  </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[The chicken pictures refer to the “bet the farm” comment.]</a:t>
            </a:r>
          </a:p>
          <a:p>
            <a:endParaRPr lang="en-US" dirty="0"/>
          </a:p>
          <a:p>
            <a:r>
              <a:rPr lang="en-US" dirty="0"/>
              <a:t>This response is unassailably true: Someone else </a:t>
            </a:r>
            <a:r>
              <a:rPr lang="en-US" i="1" dirty="0"/>
              <a:t>will</a:t>
            </a:r>
            <a:r>
              <a:rPr lang="en-US" dirty="0"/>
              <a:t> be willing to sign that contract, even though many of the risks it represents are beyond that “someone’s” control and are not covered by insurance, either.  This seems to be an unwise method of vetting design professionals, as it would tend to screen out those who take risk and contractual obligations seriously, and who are in high demand because of the quality of their services, and give preference to design firms who are willing to accept any project regardless of the risk it represents or even the firm’s capability to perform the work.</a:t>
            </a:r>
          </a:p>
          <a:p>
            <a:endParaRPr lang="en-US" dirty="0"/>
          </a:p>
          <a:p>
            <a:r>
              <a:rPr lang="en-US" dirty="0"/>
              <a:t>As we have noted, in this economy it is reasonable to assume that even the very best design firms will face hard choices and end up considering projects and signing contracts that represent enormous risk, because the alternative is more layoffs or even the death of the firm.  But clients need to understand that when a design firm takes on too many </a:t>
            </a:r>
            <a:r>
              <a:rPr lang="en-US" b="1" dirty="0"/>
              <a:t>“bet the farm” </a:t>
            </a:r>
            <a:r>
              <a:rPr lang="en-US" dirty="0"/>
              <a:t>projects and contracts, it may not have the financial means to back its uninsured bets when claims ultimately emerge.  Accordingly, it is in both parties’ interests – design professional </a:t>
            </a:r>
            <a:r>
              <a:rPr lang="en-US" i="1" dirty="0"/>
              <a:t>and</a:t>
            </a:r>
            <a:r>
              <a:rPr lang="en-US" dirty="0"/>
              <a:t> client – that the services provided under the contract ultimately have coverage under the professional liability policy.</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1" dirty="0"/>
          </a:p>
          <a:p>
            <a:r>
              <a:rPr lang="en-US" i="1" dirty="0"/>
              <a:t>Consider mentioning, at the outset of your</a:t>
            </a:r>
            <a:r>
              <a:rPr lang="en-US" i="1" baseline="0" dirty="0"/>
              <a:t> presentation</a:t>
            </a:r>
            <a:r>
              <a:rPr lang="en-US" i="1" dirty="0"/>
              <a:t>,</a:t>
            </a:r>
            <a:r>
              <a:rPr lang="en-US" i="1" baseline="0" dirty="0"/>
              <a:t> that there are many good clients who “get it” and have r</a:t>
            </a:r>
            <a:r>
              <a:rPr lang="en-US" i="1" dirty="0"/>
              <a:t>easonable expectations of design professionals.</a:t>
            </a:r>
            <a:r>
              <a:rPr lang="en-US" i="1" baseline="0" dirty="0"/>
              <a:t>  But there are also some clients who expect perfection, leading to conflict, problems, and often, claims against design professionals. </a:t>
            </a:r>
          </a:p>
          <a:p>
            <a:endParaRPr lang="en-US" i="1" baseline="0" dirty="0"/>
          </a:p>
          <a:p>
            <a:r>
              <a:rPr lang="en-US" dirty="0"/>
              <a:t>Here is a road map for our program today.</a:t>
            </a:r>
          </a:p>
          <a:p>
            <a:endParaRPr lang="en-US" i="1" dirty="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a:t>[Review the items one by one, quickly. The purpose is just to explain the program agenda, and the order in which these topics will be treated.]</a:t>
            </a:r>
          </a:p>
          <a:p>
            <a:endParaRPr lang="en-US" i="1"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expectation of perfection seems to go hand in hand with the belief that the design professional and/or the professional liability insurer will pay for anything that goes wrong with the project.  These clients view the design professional as a source of cost recovery on projects that have run over budget, encountered changed conditions, or involve a construction contractor that submits frivolous change orders to increase compensation.  </a:t>
            </a:r>
          </a:p>
        </p:txBody>
      </p:sp>
      <p:sp>
        <p:nvSpPr>
          <p:cNvPr id="4" name="Slide Number Placeholder 3"/>
          <p:cNvSpPr>
            <a:spLocks noGrp="1"/>
          </p:cNvSpPr>
          <p:nvPr>
            <p:ph type="sldNum" sz="quarter" idx="10"/>
          </p:nvPr>
        </p:nvSpPr>
        <p:spPr/>
        <p:txBody>
          <a:bodyPr/>
          <a:lstStyle/>
          <a:p>
            <a:fld id="{3CFFDA68-4A89-43F0-A40F-D48906538E03}"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[Risk shifting “shuffle” = dancing, thus the picture. Plus, overreaching indemnity clauses can really turn design professionals – and their insurance coverage – upside down, like the female partner in the pictured dance.]</a:t>
            </a:r>
          </a:p>
          <a:p>
            <a:endParaRPr lang="en-US" dirty="0"/>
          </a:p>
          <a:p>
            <a:r>
              <a:rPr lang="en-US" dirty="0"/>
              <a:t>This expectation is often expressed in the form of a contractual requirement for the design professional to indemnify the client for all errors and omissions, negligent or not, and whether or not other parties are also at fault.  Professional liability insurance will only cover damages to the extent they are caused by the design firm’s negligence.  It will not cover non-negligent acts, nor will it pay any damages caused by other parties.  </a:t>
            </a:r>
          </a:p>
          <a:p>
            <a:endParaRPr lang="en-US" dirty="0"/>
          </a:p>
          <a:p>
            <a:r>
              <a:rPr lang="en-US" dirty="0"/>
              <a:t>To make matters worse, clients often expect their design professionals to “defend” them against claims as well.  This may sound innocuous, but it actually requires the design professional to pay for the client’s defense from the moment a claim is made, whether or not the claim involves negligence on the part of the design professional, and whether or not the claim ultimately proves to be meritorious.  </a:t>
            </a:r>
          </a:p>
          <a:p>
            <a:endParaRPr lang="en-US" dirty="0"/>
          </a:p>
          <a:p>
            <a:r>
              <a:rPr lang="en-US" dirty="0"/>
              <a:t>Professional liability insurance will defend the insured design firm, but it will </a:t>
            </a:r>
            <a:r>
              <a:rPr lang="en-US" i="1" dirty="0"/>
              <a:t>not</a:t>
            </a:r>
            <a:r>
              <a:rPr lang="en-US" dirty="0"/>
              <a:t> cover the design professional’s promise to defend the client. This can come as a surprise to clients who are accustomed to working with contractors, who will agree to defend because they can name the client as an additional insured on the general liability policy.  This is not possible with professional liability insurance.</a:t>
            </a:r>
          </a:p>
        </p:txBody>
      </p:sp>
      <p:sp>
        <p:nvSpPr>
          <p:cNvPr id="4" name="Slide Number Placeholder 3"/>
          <p:cNvSpPr>
            <a:spLocks noGrp="1"/>
          </p:cNvSpPr>
          <p:nvPr>
            <p:ph type="sldNum" sz="quarter" idx="10"/>
          </p:nvPr>
        </p:nvSpPr>
        <p:spPr/>
        <p:txBody>
          <a:bodyPr/>
          <a:lstStyle/>
          <a:p>
            <a:fld id="{3CFFDA68-4A89-43F0-A40F-D48906538E03}"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a:t>
            </a:r>
            <a:r>
              <a:rPr lang="en-US" dirty="0"/>
              <a:t>Guernica </a:t>
            </a:r>
            <a:r>
              <a:rPr lang="en-US" i="1" dirty="0"/>
              <a:t>is depicted here because it illustrates the horrors of war – in this case, “war” with a client.]</a:t>
            </a:r>
          </a:p>
          <a:p>
            <a:endParaRPr lang="en-US" dirty="0"/>
          </a:p>
          <a:p>
            <a:r>
              <a:rPr lang="en-US" dirty="0"/>
              <a:t>It would be wrong to assume that overreaching contracts are the only problem.  It is not uncommon for clients to demand that their design professionals contribute toward fixing problems they did not cause, or fix imperfections at no additional cost – </a:t>
            </a:r>
            <a:r>
              <a:rPr lang="en-US" i="1" dirty="0"/>
              <a:t>even when the contract terms do not support the client’s position.</a:t>
            </a:r>
            <a:r>
              <a:rPr lang="en-US" dirty="0"/>
              <a:t>  </a:t>
            </a:r>
          </a:p>
          <a:p>
            <a:endParaRPr lang="en-US" dirty="0"/>
          </a:p>
          <a:p>
            <a:r>
              <a:rPr lang="en-US" dirty="0"/>
              <a:t>In this situation, the specter of a malpractice suit looms large.  Going to war with a client is never an easy choice.  Lost time, reputational damage, and the ruin of client relationships are virtually certain.  Moreover, because professional liability insurance deductibles are large, there will be a significant financial outlay on the part of the firm.  In times when cash is tight and clients are few, the threat of litigation is more potent than ever.  </a:t>
            </a:r>
          </a:p>
          <a:p>
            <a:endParaRPr lang="en-US" dirty="0"/>
          </a:p>
          <a:p>
            <a:r>
              <a:rPr lang="en-US" dirty="0"/>
              <a:t>But caving in to these unreasonable demands is not the answer either, as doing so only gives added encouragement to unreasonable client expectations.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Where do clients’ expectations come from?</a:t>
            </a:r>
          </a:p>
          <a:p>
            <a:endParaRPr lang="en-US" dirty="0"/>
          </a:p>
          <a:p>
            <a:r>
              <a:rPr lang="en-US" dirty="0"/>
              <a:t>Given the trouble created by clients’ expectations of perfection, it is reasonable to try to identify the source of those expectations, to see if we can nip them in the bud.  </a:t>
            </a:r>
          </a:p>
          <a:p>
            <a:endParaRPr lang="en-US" dirty="0"/>
          </a:p>
          <a:p>
            <a:r>
              <a:rPr lang="en-US" dirty="0"/>
              <a:t>The bad news is that clients’ expectations arise, at least in part, from factors design professionals cannot control.  </a:t>
            </a:r>
          </a:p>
          <a:p>
            <a:endParaRPr lang="en-US" dirty="0"/>
          </a:p>
          <a:p>
            <a:r>
              <a:rPr lang="en-US" dirty="0"/>
              <a:t>The good news is that we can manage clients’ expectations if we are willing to tell them the truth – that no project is perfect –and explain why this is so in a clear and forthright manner at the outset of the project.</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latin typeface="+mn-lt"/>
                <a:ea typeface="+mn-ea"/>
                <a:cs typeface="+mn-cs"/>
              </a:rPr>
              <a:t>[The tricycle is pictured </a:t>
            </a:r>
            <a:r>
              <a:rPr lang="en-US" i="1" dirty="0"/>
              <a:t>to illustrate the comment that construction documents are not like the instructions for assembling a child’s bicycle.]</a:t>
            </a:r>
            <a:endParaRPr lang="en-US" sz="1200" i="1"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Some unreasonable expectations are inevitable, arising either from wishful thinking or unfamiliarity with the design and construction process.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It is natural and perhaps reassuring for the novice client (or novice representative of even a sophisticated client), to assume that once construction documents are issued, the project can be built from those plans </a:t>
            </a:r>
            <a:r>
              <a:rPr lang="en-US" sz="1200" b="1" kern="1200" dirty="0">
                <a:solidFill>
                  <a:schemeClr val="tx1"/>
                </a:solidFill>
                <a:latin typeface="+mn-lt"/>
                <a:ea typeface="+mn-ea"/>
                <a:cs typeface="+mn-cs"/>
              </a:rPr>
              <a:t>much like a child’s bicycle </a:t>
            </a:r>
            <a:r>
              <a:rPr lang="en-US" sz="1200" kern="1200" dirty="0">
                <a:solidFill>
                  <a:schemeClr val="tx1"/>
                </a:solidFill>
                <a:latin typeface="+mn-lt"/>
                <a:ea typeface="+mn-ea"/>
                <a:cs typeface="+mn-cs"/>
              </a:rPr>
              <a:t>can be assembled from the directions packed in the box – without further input from the designer, and by any constructor, whether highly skilled or fairly incompetent.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This, of course, is not true, but clients will persist in these unreasonable expectations if they are not properly informed.  </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Other expectations come from outside influences.  </a:t>
            </a:r>
          </a:p>
          <a:p>
            <a:endParaRPr lang="en-US" dirty="0"/>
          </a:p>
          <a:p>
            <a:r>
              <a:rPr lang="en-US" dirty="0"/>
              <a:t>For example, the US Green Building Council has extensively promoted the benefits of sustainable design – energy savings, greater sales and productivity, a healthier workforce, etc.  It falls to the design professional to explain that these marketing pieces do not constitute guarantees on their part.  </a:t>
            </a:r>
          </a:p>
          <a:p>
            <a:endParaRPr lang="en-US" dirty="0"/>
          </a:p>
          <a:p>
            <a:r>
              <a:rPr lang="en-US" dirty="0"/>
              <a:t>Similarly, those who produce and sell BIM software are free to suggest that it will yield perfectly coordinated design – faster and cheaper than ever before.  </a:t>
            </a:r>
          </a:p>
          <a:p>
            <a:endParaRPr lang="en-US" dirty="0"/>
          </a:p>
          <a:p>
            <a:r>
              <a:rPr lang="en-US" dirty="0"/>
              <a:t>Design professionals who fail to deflate these expectations will face disappointed clients and the claims they will inevitably make.</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[This, of course, is Pogo, the central character of a long-running (1913–1973) daily American comic strip, created by cartoonist Walt Kelly.] </a:t>
            </a:r>
          </a:p>
          <a:p>
            <a:endParaRPr lang="en-US" dirty="0"/>
          </a:p>
          <a:p>
            <a:r>
              <a:rPr lang="en-US" dirty="0"/>
              <a:t>And </a:t>
            </a:r>
            <a:r>
              <a:rPr lang="en-US" b="1" dirty="0"/>
              <a:t>design professionals themselves </a:t>
            </a:r>
            <a:r>
              <a:rPr lang="en-US" dirty="0"/>
              <a:t>create many of the expectations that will later come back to haunt them. </a:t>
            </a:r>
          </a:p>
        </p:txBody>
      </p:sp>
      <p:sp>
        <p:nvSpPr>
          <p:cNvPr id="4" name="Slide Number Placeholder 3"/>
          <p:cNvSpPr>
            <a:spLocks noGrp="1"/>
          </p:cNvSpPr>
          <p:nvPr>
            <p:ph type="sldNum" sz="quarter" idx="10"/>
          </p:nvPr>
        </p:nvSpPr>
        <p:spPr/>
        <p:txBody>
          <a:bodyPr/>
          <a:lstStyle/>
          <a:p>
            <a:fld id="{3CFFDA68-4A89-43F0-A40F-D48906538E03}"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[The picture of a puffer fish refers to the comment about “puffery” below –trying to look bigger than you really are.]</a:t>
            </a:r>
          </a:p>
          <a:p>
            <a:endParaRPr lang="en-US" dirty="0"/>
          </a:p>
          <a:p>
            <a:r>
              <a:rPr lang="en-US" dirty="0"/>
              <a:t>The problem starts with proposals and marketing materials, including websites. Of course a certain amount of </a:t>
            </a:r>
            <a:r>
              <a:rPr lang="en-US" b="1" dirty="0"/>
              <a:t>“puffery” </a:t>
            </a:r>
            <a:r>
              <a:rPr lang="en-US" dirty="0"/>
              <a:t>in advertising is acceptable and even expected when trying to distinguish one’s services or wares from those of competitors.  After all, we cannot seriously expect a design professional’s marketing piece to declare, “We will perform with the skill and care ordinarily exercised by other members of the same profession under the same circumstances.”  </a:t>
            </a:r>
          </a:p>
          <a:p>
            <a:endParaRPr lang="en-US" dirty="0"/>
          </a:p>
          <a:p>
            <a:r>
              <a:rPr lang="en-US" dirty="0"/>
              <a:t>This does not, however, give the design professional license to make statements with no basis in fact, and doing so will expose the design professional to claims of fraud and misrepresentation.  The design firm marketing itself as “expert in racetrack design” is riding for a fall if its actual experience consists of betting on the ponies occasionally and designing exactly one racetrack. </a:t>
            </a:r>
          </a:p>
          <a:p>
            <a:endParaRPr lang="en-US" dirty="0"/>
          </a:p>
          <a:p>
            <a:r>
              <a:rPr lang="en-US" dirty="0"/>
              <a:t>More commonly, design professionals’ marketing materials cause problems in one or both of the following ways (1) An inflated standard of care, and (2) The unintentional warranty. We’ll consider each of these problems on the next two slides</a:t>
            </a:r>
            <a:r>
              <a:rPr lang="en-US" b="1" dirty="0"/>
              <a:t>.</a:t>
            </a:r>
            <a:endParaRPr lang="en-US" dirty="0"/>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a:t>An inflated standard of care: </a:t>
            </a:r>
            <a:r>
              <a:rPr lang="en-US" dirty="0"/>
              <a:t>Saying that one’s firm is an “expert” in bridge design can be misconstrued, intentionally or not, to mean that the standard of care is a higher standard of care, and, accordingly, probably uninsurable.  </a:t>
            </a:r>
          </a:p>
          <a:p>
            <a:pPr lvl="0"/>
            <a:endParaRPr lang="en-US" dirty="0"/>
          </a:p>
          <a:p>
            <a:pPr lvl="0"/>
            <a:r>
              <a:rPr lang="en-US" dirty="0"/>
              <a:t>It is always better (and probably more convincing) to state an actual fact: “Our firm has designed 5,000 bridges in the last twenty years,” or “Our firm has extensive experience in designing bridges.”</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1" dirty="0"/>
              <a:t>The unintentional warranty:</a:t>
            </a:r>
            <a:r>
              <a:rPr lang="en-US" dirty="0"/>
              <a:t>  Another source of trouble is the unintentional warranty.  For example, “Sustainable design has been shown to reduce operating costs by 20% or more…”  </a:t>
            </a:r>
          </a:p>
          <a:p>
            <a:pPr lvl="0"/>
            <a:endParaRPr lang="en-US" dirty="0"/>
          </a:p>
          <a:p>
            <a:pPr lvl="0"/>
            <a:r>
              <a:rPr lang="en-US" dirty="0"/>
              <a:t>Really? On every project?  Even if the owner doesn’t maintain or operate the systems properly? Even if energy costs skyrocket?  </a:t>
            </a:r>
          </a:p>
          <a:p>
            <a:pPr lvl="0"/>
            <a:endParaRPr lang="en-US" dirty="0"/>
          </a:p>
          <a:p>
            <a:pPr lvl="0"/>
            <a:r>
              <a:rPr lang="en-US" dirty="0"/>
              <a:t>Of course, no reasonable person would take the statement to such extremes, but claims are not always reasonable.  </a:t>
            </a:r>
          </a:p>
          <a:p>
            <a:pPr lvl="0"/>
            <a:endParaRPr lang="en-US" dirty="0"/>
          </a:p>
          <a:p>
            <a:pPr lvl="0"/>
            <a:r>
              <a:rPr lang="en-US" dirty="0"/>
              <a:t>When drafting proposals or marketing materials, it is a good idea to take a second look at the text – this time through the eyes of a lawyer who seeks to capitalize on alleged “warranties.”    </a:t>
            </a:r>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400" dirty="0"/>
              <a:t>The list of mistaken client expectations is long and varied – here are a few examples. </a:t>
            </a:r>
          </a:p>
          <a:p>
            <a:endParaRPr lang="en-US" sz="1400" dirty="0"/>
          </a:p>
          <a:p>
            <a:r>
              <a:rPr lang="en-US" sz="1400" dirty="0"/>
              <a:t>However, the underlying theme is the same:  Design is a product that can and should be perfect, and the design professional is a guarantor of the project’s success.</a:t>
            </a:r>
          </a:p>
          <a:p>
            <a:endParaRPr lang="en-US" sz="1400" dirty="0"/>
          </a:p>
          <a:p>
            <a:r>
              <a:rPr lang="en-US" sz="1400" dirty="0"/>
              <a:t>It is not news that clients want to hold design professionals to a higher standard, despite the fact that long-standing common law recognizes that perfect performance is not expected of design professionals. This is an old problem, and the time-honored solution has been a combination of client education and sensible refusal by the design professional to accept inappropriate contract language and even entire projects that represent uncontrollable and uninsurable risk.</a:t>
            </a:r>
          </a:p>
          <a:p>
            <a:endParaRPr lang="en-US" sz="1400" dirty="0"/>
          </a:p>
          <a:p>
            <a:r>
              <a:rPr lang="en-US" sz="1400" dirty="0"/>
              <a:t>To the extent there is anything “new,” it is that a difficult economy has created an environment in which clients are free to assume that a design can be “perfect” and that design professionals will pay for fixes for problems over which they have little or no control and for which they have little or no insurance coverage.  It is more true than ever that “If you don’t want to do it, another design professional will” – and design firms know it.  In these times, clients believe that they have all the leverage, and design professionals, understandably, are reluctant to contradict them.  </a:t>
            </a:r>
          </a:p>
          <a:p>
            <a:endParaRPr lang="en-US" sz="1400" dirty="0"/>
          </a:p>
          <a:p>
            <a:endParaRPr lang="en-US" sz="1400"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i="1" dirty="0"/>
              <a:t>[The shopping cart full of “marketing” words and phrases is meant as a reminder to keep marketing-speak out of contracts.]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Marketing materials have a way of resurfacing as exhibits to complaints at law.  When design professionals include marketing materials in proposals or responses to requests for qualifications, clients may try to attach them to and incorporate them into the professional services agreement.  Seemingly benign marketing clichés like “meet and exceed your expectations” take on a whole new meaning when included in a contract for professional services as the standard of care.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While design professionals should make sure that their marketing materials do not give rise to inflated expectations, this cannot be the whole solution.  As noted previously, client expectations have many sources.  Therefore, design professionals who want to satisfy their clients, get paid, and avoid malpractice claims must have “The Talk” with their clients before the project begins.</a:t>
            </a:r>
          </a:p>
        </p:txBody>
      </p:sp>
      <p:sp>
        <p:nvSpPr>
          <p:cNvPr id="4" name="Slide Number Placeholder 3"/>
          <p:cNvSpPr>
            <a:spLocks noGrp="1"/>
          </p:cNvSpPr>
          <p:nvPr>
            <p:ph type="sldNum" sz="quarter" idx="10"/>
          </p:nvPr>
        </p:nvSpPr>
        <p:spPr/>
        <p:txBody>
          <a:bodyPr/>
          <a:lstStyle/>
          <a:p>
            <a:fld id="{3CFFDA68-4A89-43F0-A40F-D48906538E03}"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 of course, the dreaded “facts of life” talk that we have with our children…</a:t>
            </a:r>
          </a:p>
        </p:txBody>
      </p:sp>
      <p:sp>
        <p:nvSpPr>
          <p:cNvPr id="4" name="Slide Number Placeholder 3"/>
          <p:cNvSpPr>
            <a:spLocks noGrp="1"/>
          </p:cNvSpPr>
          <p:nvPr>
            <p:ph type="sldNum" sz="quarter" idx="10"/>
          </p:nvPr>
        </p:nvSpPr>
        <p:spPr/>
        <p:txBody>
          <a:bodyPr/>
          <a:lstStyle/>
          <a:p>
            <a:fld id="{3CFFDA68-4A89-43F0-A40F-D48906538E03}"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Though not the dreaded discussion of the “facts of life” with one’s children, this Talk is just as necessary, and may be every bit as uncomfortable.  In design and construction, the “facts of life” boil down to this: No project is perfect, no design is perfect and, therefore, perfection is not guaranteed.  Disclosing these facts and deflating unreasonable client expectations is not fun.  </a:t>
            </a:r>
          </a:p>
          <a:p>
            <a:endParaRPr lang="en-US" dirty="0"/>
          </a:p>
          <a:p>
            <a:r>
              <a:rPr lang="en-US" dirty="0"/>
              <a:t>But clients will discover the facts of life eventually, and it is far better for them to be prepared.  The advantage of having The Talk with clients at the onset of the project – ideally during contract negotiations – is that they will be ready for the issues that inevitably arise, with a contingency in the budget and the knowledge that Change Orders are not the infallible signal of design professional negligence.  </a:t>
            </a:r>
          </a:p>
          <a:p>
            <a:endParaRPr lang="en-US" dirty="0"/>
          </a:p>
          <a:p>
            <a:r>
              <a:rPr lang="en-US" dirty="0"/>
              <a:t>Omitting or postponing The Talk allows clients’ inflated expectations to persist and become ingrained beliefs. And it is a missed opportunity to conduct this touchy discussion when attitudes are at their most positive and hopeful.  Having The Talk </a:t>
            </a:r>
            <a:r>
              <a:rPr lang="en-US" i="1" dirty="0"/>
              <a:t>after </a:t>
            </a:r>
            <a:r>
              <a:rPr lang="en-US" dirty="0"/>
              <a:t>problems arise virtually guarantees that it will take place in a tense or outright hostile environment.  Indeed, the client may perceive it as a bald-faced attempt to shirk responsibility, further aggravating the situation. </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 what is the answer?  We believe it involves changing clients’ misconception of design as a product warranted to be defect-free to an understanding of design as a professional service, and, as such, a collaborative process.</a:t>
            </a:r>
          </a:p>
          <a:p>
            <a:endParaRPr lang="en-US" dirty="0"/>
          </a:p>
          <a:p>
            <a:r>
              <a:rPr lang="en-US" dirty="0"/>
              <a:t>When we misconstrue design to be a “product,” its collaborative nature is obscured.  It becomes a commodity – a pre-packaged, interchangeable, warranted, off the shelf solution to a generic problem.  But design professionals rarely, if ever, set out to solve a generic problem.  Design services are one-of-a-kind responses to client-specific goals and priorities, to be achieved under a unique set of circumstances.  </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i="1" dirty="0"/>
              <a:t>[Clicking once changes the picture from a “relay” to a “team” – see highlighted comment below.]</a:t>
            </a:r>
          </a:p>
          <a:p>
            <a:endParaRPr lang="en-US" dirty="0"/>
          </a:p>
          <a:p>
            <a:r>
              <a:rPr lang="en-US" dirty="0"/>
              <a:t>Communication and collaboration are at the heart of this process.  And all project participants – client, design professional, and contractor – have a vital role to play in the project’s success.</a:t>
            </a:r>
          </a:p>
          <a:p>
            <a:endParaRPr lang="en-US" dirty="0"/>
          </a:p>
          <a:p>
            <a:r>
              <a:rPr lang="en-US" dirty="0"/>
              <a:t>Setting aside the “perfect product” paradigm clears the way for each party to manage the risks they are best able to control.  And it emphasizes the fact that the parties and their roles are inextricably intertwined.  </a:t>
            </a:r>
            <a:r>
              <a:rPr lang="en-US" b="1" dirty="0"/>
              <a:t>It is not a relay race, where the design is handed off to the contractor, and the project handed off to the client.  It is a team sport</a:t>
            </a:r>
            <a:r>
              <a:rPr lang="en-US" dirty="0"/>
              <a:t> in which each player contributes throughout the game, sometimes on the playing field, sometimes on the bench awaiting further opportunities to participate.   </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the following slides, we’ll outline some actions that design professionals can take with clients, back in the office, and in the design and construction community, to set aside the “perfect product” paradigm for design services, and establish expectations that are more realistic.</a:t>
            </a:r>
          </a:p>
        </p:txBody>
      </p:sp>
      <p:sp>
        <p:nvSpPr>
          <p:cNvPr id="4" name="Slide Number Placeholder 3"/>
          <p:cNvSpPr>
            <a:spLocks noGrp="1"/>
          </p:cNvSpPr>
          <p:nvPr>
            <p:ph type="sldNum" sz="quarter" idx="10"/>
          </p:nvPr>
        </p:nvSpPr>
        <p:spPr/>
        <p:txBody>
          <a:bodyPr/>
          <a:lstStyle/>
          <a:p>
            <a:fld id="{3CFFDA68-4A89-43F0-A40F-D48906538E03}"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lvl="0">
              <a:buFont typeface="Arial" pitchFamily="34" charset="0"/>
              <a:buChar char="•"/>
            </a:pPr>
            <a:r>
              <a:rPr lang="en-US" dirty="0"/>
              <a:t>Establish the design professional as the trusted advisor of the client.</a:t>
            </a:r>
          </a:p>
          <a:p>
            <a:pPr lvl="0">
              <a:buFont typeface="Arial" pitchFamily="34" charset="0"/>
              <a:buChar char="•"/>
            </a:pPr>
            <a:endParaRPr lang="en-US" dirty="0"/>
          </a:p>
          <a:p>
            <a:pPr lvl="0">
              <a:buFont typeface="Arial" pitchFamily="34" charset="0"/>
              <a:buChar char="•"/>
            </a:pPr>
            <a:r>
              <a:rPr lang="en-US" dirty="0"/>
              <a:t>Help the client understand that no set of design or Construction Documents is perfect, but the remedy is to identify and correct problems when they first arise, with the participation of the design professional.  </a:t>
            </a:r>
          </a:p>
          <a:p>
            <a:pPr lvl="0"/>
            <a:endParaRPr lang="en-US" dirty="0"/>
          </a:p>
          <a:p>
            <a:pPr lvl="0">
              <a:buFont typeface="Arial" pitchFamily="34" charset="0"/>
              <a:buChar char="•"/>
            </a:pPr>
            <a:r>
              <a:rPr lang="en-US" dirty="0"/>
              <a:t>Discuss and document client expectations for the project.  Although the design professional cannot guarantee the achievement of all goals, a thorough understanding of the client’s wants and needs is essential, and documentation will help clarify intent and also avoid misunderstandings later. </a:t>
            </a:r>
          </a:p>
          <a:p>
            <a:pPr lvl="0"/>
            <a:endParaRPr lang="en-US" dirty="0"/>
          </a:p>
          <a:p>
            <a:pPr lvl="0">
              <a:buFont typeface="Arial" pitchFamily="34" charset="0"/>
              <a:buChar char="•"/>
            </a:pPr>
            <a:r>
              <a:rPr lang="en-US" dirty="0"/>
              <a:t>Unrealistic client expectations </a:t>
            </a:r>
            <a:r>
              <a:rPr lang="en-US" i="1" dirty="0"/>
              <a:t>must</a:t>
            </a:r>
            <a:r>
              <a:rPr lang="en-US" dirty="0"/>
              <a:t> be addressed during early negotiations.  If expectations cannot be brought into line with reality, the design professional must be prepared to refuse the project.  </a:t>
            </a:r>
          </a:p>
          <a:p>
            <a:pPr lvl="0"/>
            <a:endParaRPr lang="en-US" dirty="0"/>
          </a:p>
          <a:p>
            <a:pPr lvl="0">
              <a:buFont typeface="Arial" pitchFamily="34" charset="0"/>
              <a:buChar char="•"/>
            </a:pPr>
            <a:r>
              <a:rPr lang="en-US" dirty="0"/>
              <a:t>Discuss with the client the need for an adequate contingency to pay for design enhancements or unexpected conditions.</a:t>
            </a:r>
          </a:p>
          <a:p>
            <a:pPr lvl="0"/>
            <a:endParaRPr lang="en-US" dirty="0"/>
          </a:p>
          <a:p>
            <a:pPr lvl="0">
              <a:buFont typeface="Arial" pitchFamily="34" charset="0"/>
              <a:buChar char="•"/>
            </a:pPr>
            <a:r>
              <a:rPr lang="en-US" dirty="0"/>
              <a:t>Review with the client the fact that Change Orders do not necessarily signal design defects. There are some who advocate “safe harbor” contract provisions whereby the client agrees not to take legal action on change orders so long as the total amount does not exceed a set percentage of construction costs.  Generally speaking, these may create more problems than they solve. They must be drafted carefully so that the design professional remains liable only for its negligence, rather than for all change orders exceeding the set percentage.  Even when thoughtfully crafted, they can give rise not only to ambiguity in interpretation, but incorrect assumptions on the part of the client – namely, that all costs above the set percentage are the design professional’s responsibility.</a:t>
            </a:r>
          </a:p>
          <a:p>
            <a:pPr lvl="0"/>
            <a:endParaRPr lang="en-US" dirty="0"/>
          </a:p>
          <a:p>
            <a:pPr lvl="0">
              <a:buFont typeface="Arial" pitchFamily="34" charset="0"/>
              <a:buChar char="•"/>
            </a:pPr>
            <a:r>
              <a:rPr lang="en-US" dirty="0"/>
              <a:t>Explain to the client that the cost of construction is not within the control of the design professional. For that reason, opinions or estimates of probable construction costs cannot be guaranteed.  A sluggish economy has added a new twist to this old problem, in the form of contractor bids much </a:t>
            </a:r>
            <a:r>
              <a:rPr lang="en-US" i="1" dirty="0"/>
              <a:t>lower</a:t>
            </a:r>
            <a:r>
              <a:rPr lang="en-US" dirty="0"/>
              <a:t> than expected.  This can create client dissatisfaction if the client perceives that its project could have had a more expansive scope for the budgeted amount, but for the design professional’s estimating “error.” </a:t>
            </a:r>
          </a:p>
          <a:p>
            <a:pPr lvl="0"/>
            <a:endParaRPr lang="en-US" dirty="0"/>
          </a:p>
          <a:p>
            <a:pPr lvl="0">
              <a:buFont typeface="Arial" pitchFamily="34" charset="0"/>
              <a:buChar char="•"/>
            </a:pPr>
            <a:r>
              <a:rPr lang="en-US" dirty="0"/>
              <a:t>Address with clients the issue of designing to budget. Design professionals control neither construction costs nor contractors’ bids, and thus cannot guarantee that bids will not exceed the budget.  The client’s expectation may be that you will redesign the project at no additional charge until the project fits within the budget.  (Actually, this is the expectation of some professional society contracts, too.)  If that is not your intent, say so.  Make sure the contract reflects your intention.</a:t>
            </a:r>
          </a:p>
          <a:p>
            <a:pPr lvl="0"/>
            <a:endParaRPr lang="en-US" dirty="0"/>
          </a:p>
          <a:p>
            <a:pPr lvl="0">
              <a:buFont typeface="Arial" pitchFamily="34" charset="0"/>
              <a:buChar char="•"/>
            </a:pPr>
            <a:r>
              <a:rPr lang="en-US" dirty="0"/>
              <a:t>Throughout the project, remain alert for and promptly address expectation inflation.  </a:t>
            </a:r>
          </a:p>
          <a:p>
            <a:pPr lvl="0"/>
            <a:endParaRPr lang="en-US" dirty="0"/>
          </a:p>
          <a:p>
            <a:pPr lvl="0">
              <a:buFont typeface="Arial" pitchFamily="34" charset="0"/>
              <a:buChar char="•"/>
            </a:pPr>
            <a:r>
              <a:rPr lang="en-US" dirty="0"/>
              <a:t>After discussing with your insurance agent, insurance carrier or legal counsel, deliver bad news – along with any potential solutions – to the client as soon as possible.  Do not wait for the client to learn about problems through other sources.</a:t>
            </a:r>
          </a:p>
          <a:p>
            <a:pPr lvl="0"/>
            <a:endParaRPr lang="en-US" dirty="0"/>
          </a:p>
          <a:p>
            <a:pPr lvl="0">
              <a:buFont typeface="Arial" pitchFamily="34" charset="0"/>
              <a:buChar char="•"/>
            </a:pPr>
            <a:r>
              <a:rPr lang="en-US" dirty="0"/>
              <a:t>Foster a team approach on projects.  Client, contractor, design professional, and other relevant parties should function as a team, each playing their part to create a successful project.  For example, the client should participate in all constructability reviews. The team should agree upon an approach for early recognition and resolution of project problems.</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pPr lvl="0"/>
            <a:r>
              <a:rPr lang="en-US" dirty="0"/>
              <a:t>Make sure your marketing materials (including your brochures, proposal materials, and website) aren’t fueling clients’ expectations of perfection. Consider having your lawyer, risk manager, or specialized insurance broker review them for potential trouble spots.</a:t>
            </a:r>
          </a:p>
          <a:p>
            <a:pPr lvl="0"/>
            <a:endParaRPr lang="en-US" dirty="0"/>
          </a:p>
          <a:p>
            <a:pPr lvl="0"/>
            <a:r>
              <a:rPr lang="en-US" dirty="0"/>
              <a:t>Read your professional liability policy and make sure you understand the extent of your coverage.  Address any questions you may have with your insurance broker.  </a:t>
            </a:r>
          </a:p>
          <a:p>
            <a:pPr lvl="0"/>
            <a:endParaRPr lang="en-US" dirty="0"/>
          </a:p>
          <a:p>
            <a:pPr lvl="0"/>
            <a:r>
              <a:rPr lang="en-US" dirty="0"/>
              <a:t>Make sure that members of your firm with contract signing authority are able to spot contract language that heightens the standard of care, and propose alternatives.  Your insurance company, insurance broker, and construction law attorneys can be good resources for this information.</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dirty="0"/>
              <a:t>Institute training programs for all appropriate members of your firm regarding the following:</a:t>
            </a:r>
          </a:p>
          <a:p>
            <a:pPr>
              <a:buFont typeface="Arial" pitchFamily="34" charset="0"/>
              <a:buChar char="•"/>
            </a:pPr>
            <a:r>
              <a:rPr lang="en-US" dirty="0"/>
              <a:t>The role and responsibilities of the design professional.</a:t>
            </a:r>
          </a:p>
          <a:p>
            <a:endParaRPr lang="en-US" dirty="0"/>
          </a:p>
          <a:p>
            <a:pPr>
              <a:buFont typeface="Arial" pitchFamily="34" charset="0"/>
              <a:buChar char="•"/>
            </a:pPr>
            <a:r>
              <a:rPr lang="en-US" dirty="0"/>
              <a:t>The standard of care for design professionals – and why it is what it is.  Share this article with them, and discuss the consequences of allowing clients to persist in the expectation of perfection.  </a:t>
            </a:r>
          </a:p>
          <a:p>
            <a:endParaRPr lang="en-US" dirty="0"/>
          </a:p>
          <a:p>
            <a:pPr>
              <a:buFont typeface="Arial" pitchFamily="34" charset="0"/>
              <a:buChar char="•"/>
            </a:pPr>
            <a:r>
              <a:rPr lang="en-US" dirty="0"/>
              <a:t>Being an effective negotiator.  This is critical for all members of your team with client contact, not just those who negotiate contracts.</a:t>
            </a:r>
          </a:p>
          <a:p>
            <a:endParaRPr lang="en-US" dirty="0"/>
          </a:p>
          <a:p>
            <a:pPr>
              <a:buFont typeface="Arial" pitchFamily="34" charset="0"/>
              <a:buChar char="•"/>
            </a:pPr>
            <a:r>
              <a:rPr lang="en-US" dirty="0"/>
              <a:t>How to create client satisfaction – and the importance of doing so.</a:t>
            </a:r>
          </a:p>
          <a:p>
            <a:endParaRPr lang="en-US" dirty="0"/>
          </a:p>
          <a:p>
            <a:pPr>
              <a:buFont typeface="Arial" pitchFamily="34" charset="0"/>
              <a:buChar char="•"/>
            </a:pPr>
            <a:r>
              <a:rPr lang="en-US" dirty="0"/>
              <a:t>Quality/Price/Schedule trade-offs, and the importance of understanding what matters most to the client – and communicating the client’s priorities to the entire design team.</a:t>
            </a:r>
          </a:p>
          <a:p>
            <a:endParaRPr lang="en-US" dirty="0"/>
          </a:p>
          <a:p>
            <a:pPr>
              <a:buFont typeface="Arial" pitchFamily="34" charset="0"/>
              <a:buChar char="•"/>
            </a:pPr>
            <a:r>
              <a:rPr lang="en-US" dirty="0"/>
              <a:t>Documentation and its role in effective communications.  Confirming communications need not be written in a lawyerly, “CYA” tone – but they must be written.</a:t>
            </a:r>
          </a:p>
          <a:p>
            <a:endParaRPr lang="en-US" dirty="0"/>
          </a:p>
          <a:p>
            <a:pPr>
              <a:buFont typeface="Arial" pitchFamily="34" charset="0"/>
              <a:buChar char="•"/>
            </a:pPr>
            <a:r>
              <a:rPr lang="en-US" dirty="0"/>
              <a:t>Proper handling of construction phase issues.</a:t>
            </a:r>
          </a:p>
          <a:p>
            <a:endParaRPr lang="en-US" dirty="0"/>
          </a:p>
          <a:p>
            <a:pPr>
              <a:buFont typeface="Arial" pitchFamily="34" charset="0"/>
              <a:buChar char="•"/>
            </a:pPr>
            <a:r>
              <a:rPr lang="en-US" dirty="0"/>
              <a:t>Warning signs of potential problems on projects and appropriate steps to take when they arise. Your project teams must realize that problems are cheapest and easiest to solve on the first day they are identified.  Ignoring them will not make them disappear, but instead may increase their severity and make appropriate solutions disappear.</a:t>
            </a:r>
          </a:p>
          <a:p>
            <a:endParaRPr lang="en-US" dirty="0"/>
          </a:p>
          <a:p>
            <a:pPr>
              <a:buFont typeface="Arial" pitchFamily="34" charset="0"/>
              <a:buChar char="•"/>
            </a:pPr>
            <a:r>
              <a:rPr lang="en-US" dirty="0"/>
              <a:t>The definition of “claims” under your professional liability policy, and why they must be promptly reported to the insurance carrier.  Many design professionals do not understand that failure to report claims during the policy period in which they are made will result in a loss of coverage.  Make sure your colleagues don’t make this mistake.</a:t>
            </a:r>
          </a:p>
        </p:txBody>
      </p:sp>
      <p:sp>
        <p:nvSpPr>
          <p:cNvPr id="4" name="Slide Number Placeholder 3"/>
          <p:cNvSpPr>
            <a:spLocks noGrp="1"/>
          </p:cNvSpPr>
          <p:nvPr>
            <p:ph type="sldNum" sz="quarter" idx="10"/>
          </p:nvPr>
        </p:nvSpPr>
        <p:spPr/>
        <p:txBody>
          <a:bodyPr/>
          <a:lstStyle/>
          <a:p>
            <a:fld id="{3CFFDA68-4A89-43F0-A40F-D48906538E03}"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Let’s look at the legal standard that actually governs design professionals’ performance. It’s not what some clients think.</a:t>
            </a:r>
          </a:p>
        </p:txBody>
      </p:sp>
      <p:sp>
        <p:nvSpPr>
          <p:cNvPr id="4" name="Slide Number Placeholder 3"/>
          <p:cNvSpPr>
            <a:spLocks noGrp="1"/>
          </p:cNvSpPr>
          <p:nvPr>
            <p:ph type="sldNum" sz="quarter" idx="10"/>
          </p:nvPr>
        </p:nvSpPr>
        <p:spPr/>
        <p:txBody>
          <a:bodyPr/>
          <a:lstStyle/>
          <a:p>
            <a:fld id="{3CFFDA68-4A89-43F0-A40F-D48906538E03}"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Be sure to share information about where to find this presentation and the accompanying papers on the ACEC website.</a:t>
            </a:r>
          </a:p>
        </p:txBody>
      </p:sp>
      <p:sp>
        <p:nvSpPr>
          <p:cNvPr id="4" name="Slide Number Placeholder 3"/>
          <p:cNvSpPr>
            <a:spLocks noGrp="1"/>
          </p:cNvSpPr>
          <p:nvPr>
            <p:ph type="sldNum" sz="quarter" idx="10"/>
          </p:nvPr>
        </p:nvSpPr>
        <p:spPr/>
        <p:txBody>
          <a:bodyPr/>
          <a:lstStyle/>
          <a:p>
            <a:fld id="{3CFFDA68-4A89-43F0-A40F-D48906538E03}"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[Be sure to fill in your personal information in the lower right hand corner.]</a:t>
            </a:r>
          </a:p>
        </p:txBody>
      </p:sp>
      <p:sp>
        <p:nvSpPr>
          <p:cNvPr id="4" name="Slide Number Placeholder 3"/>
          <p:cNvSpPr>
            <a:spLocks noGrp="1"/>
          </p:cNvSpPr>
          <p:nvPr>
            <p:ph type="sldNum" sz="quarter" idx="10"/>
          </p:nvPr>
        </p:nvSpPr>
        <p:spPr/>
        <p:txBody>
          <a:bodyPr/>
          <a:lstStyle/>
          <a:p>
            <a:fld id="{3CFFDA68-4A89-43F0-A40F-D48906538E03}" type="slidenum">
              <a:rPr lang="en-US" smtClean="0"/>
              <a:pPr/>
              <a:t>41</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Clients often assume that the legal standard of care for design services is “perfection.”</a:t>
            </a:r>
          </a:p>
          <a:p>
            <a:endParaRPr lang="en-US" dirty="0"/>
          </a:p>
          <a:p>
            <a:r>
              <a:rPr lang="en-US" dirty="0"/>
              <a:t>But this is not so. The standard, instead, is that design professionals must perform with the skill and care ordinarily exercised by members of the same profession practicing under similar circumstances. If they fall short of that standard and their clients or third parties are damaged thereby, they may be found negligent and therefore responsible for compensation. </a:t>
            </a:r>
          </a:p>
          <a:p>
            <a:endParaRPr lang="en-US" dirty="0"/>
          </a:p>
          <a:p>
            <a:r>
              <a:rPr lang="en-US" dirty="0"/>
              <a:t>Note that the standard is unique to the design professional’s discipline.</a:t>
            </a:r>
          </a:p>
          <a:p>
            <a:endParaRPr lang="en-US" dirty="0"/>
          </a:p>
          <a:p>
            <a:r>
              <a:rPr lang="en-US" dirty="0"/>
              <a:t>And the standard evolves over time. What was commonly done yesterday is obsolete today, and today’s practice standards will give way to new standards in the future. But to determine whether a design professional was negligent, the law will look back to the standards existing </a:t>
            </a:r>
            <a:r>
              <a:rPr lang="en-US" i="1" dirty="0"/>
              <a:t>at the time the design professional performed his/her services </a:t>
            </a:r>
            <a:r>
              <a:rPr lang="en-US" dirty="0"/>
              <a:t>– NOT the standards in place at the time the lawsuit is filed.</a:t>
            </a:r>
          </a:p>
          <a:p>
            <a:endParaRPr lang="en-US" dirty="0"/>
          </a:p>
          <a:p>
            <a:r>
              <a:rPr lang="en-US" dirty="0"/>
              <a:t>To establish the standard of care in any particular case, the parties will typically need expert testimony – “members of the same profession” who can testify about practice standards.</a:t>
            </a:r>
          </a:p>
          <a:p>
            <a:endParaRPr lang="en-US" dirty="0"/>
          </a:p>
          <a:p>
            <a:r>
              <a:rPr lang="en-US" dirty="0"/>
              <a:t>Finally, note that the parties can agree by contract that the design professional will perform to a higher standard, and courts will enforce such agreements. </a:t>
            </a:r>
          </a:p>
          <a:p>
            <a:endParaRPr lang="en-US" dirty="0"/>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Aren’t all errors negligent errors?  The answer is “no.”</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i="1" dirty="0"/>
              <a:t>[On the next click, the pictured “plywood” will disintegrate – like fire retardant plywood</a:t>
            </a:r>
            <a:r>
              <a:rPr lang="en-US" i="1" baseline="0" dirty="0"/>
              <a:t> did in the example below.</a:t>
            </a:r>
            <a:r>
              <a:rPr lang="en-US" i="1" dirty="0"/>
              <a:t>]</a:t>
            </a:r>
          </a:p>
          <a:p>
            <a:endParaRPr lang="en-US" dirty="0"/>
          </a:p>
          <a:p>
            <a:r>
              <a:rPr lang="en-US" dirty="0"/>
              <a:t>Consider design professionals who specified fire retardant plywood roof decking in the early 1980s – an accepted use of the product at that time.  By mid-1988, it was apparent that there was a widespread problem with </a:t>
            </a:r>
            <a:r>
              <a:rPr lang="en-US" b="1" dirty="0"/>
              <a:t>early deterioration of the plywood</a:t>
            </a:r>
            <a:r>
              <a:rPr lang="en-US" dirty="0"/>
              <a:t>.  To building owners with leaky roofs, specification of fire retardant plywood certainly appeared to be an “error.”  But was it </a:t>
            </a:r>
            <a:r>
              <a:rPr lang="en-US" i="1" dirty="0"/>
              <a:t>negligence</a:t>
            </a:r>
            <a:r>
              <a:rPr lang="en-US" dirty="0"/>
              <a:t>?</a:t>
            </a:r>
          </a:p>
          <a:p>
            <a:endParaRPr lang="en-US" dirty="0"/>
          </a:p>
          <a:p>
            <a:r>
              <a:rPr lang="en-US" dirty="0"/>
              <a:t>The answer is </a:t>
            </a:r>
            <a:r>
              <a:rPr lang="en-US" i="1" dirty="0"/>
              <a:t>no</a:t>
            </a:r>
            <a:r>
              <a:rPr lang="en-US" dirty="0"/>
              <a:t>, not if the design professionals acted reasonably when they specified the fire retardant plywood product.  A design professional who used the skill and care ordinarily exercised by similar design professionals at the same time and place – in other words, one who took reasonable steps to verify the appropriateness of the product for that application – would not be negligent.  Remember, the standard of care is not perfection, and it does not call for the design professional to have the gift of prophecy and anticipate that many years in the future, it would turn out that the product did not work as expected. </a:t>
            </a:r>
          </a:p>
          <a:p>
            <a:endParaRPr lang="en-US" dirty="0"/>
          </a:p>
          <a:p>
            <a:r>
              <a:rPr lang="en-US" dirty="0"/>
              <a:t>That is cold comfort to the client with a wet and ruined ____ (fill in the blank here – these claims conclusively established that many indoor objects are not improved by being rained on).  The client might well ask, “Fine, but who will pay to replace my goods?  Why should I have to bear that risk?” The answer is that all endeavors have risks and rewards.  Project ownership is no different.  The law requires design professionals to take reasonable care in practicing their trade, but it does not require them to absorb all risks of every project in which they participate.</a:t>
            </a:r>
          </a:p>
          <a:p>
            <a:endParaRPr lang="en-US" dirty="0"/>
          </a:p>
        </p:txBody>
      </p:sp>
      <p:sp>
        <p:nvSpPr>
          <p:cNvPr id="4" name="Slide Number Placeholder 3"/>
          <p:cNvSpPr>
            <a:spLocks noGrp="1"/>
          </p:cNvSpPr>
          <p:nvPr>
            <p:ph type="sldNum" sz="quarter" idx="10"/>
          </p:nvPr>
        </p:nvSpPr>
        <p:spPr/>
        <p:txBody>
          <a:bodyPr/>
          <a:lstStyle/>
          <a:p>
            <a:fld id="{5C19B398-7999-47A5-A8E9-45C4E1BDE60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If fire retardant plywood sounds like an outdated example, think about all the green products now being manufactured and specified.  We’ll be “</a:t>
            </a:r>
            <a:r>
              <a:rPr lang="en-US" b="1" dirty="0"/>
              <a:t>rolling the [green] dice</a:t>
            </a:r>
            <a:r>
              <a:rPr lang="en-US" dirty="0"/>
              <a:t>” with those products, too.</a:t>
            </a:r>
          </a:p>
          <a:p>
            <a:endParaRPr lang="en-US" dirty="0"/>
          </a:p>
          <a:p>
            <a:r>
              <a:rPr lang="en-US" dirty="0"/>
              <a:t>Some of them will turn out not to work as expected, and, again, the standard against which design professionals will be judged will be “Was it reasonable to specify this product at the time the design professional specified it?”</a:t>
            </a:r>
          </a:p>
        </p:txBody>
      </p:sp>
      <p:sp>
        <p:nvSpPr>
          <p:cNvPr id="4" name="Slide Number Placeholder 3"/>
          <p:cNvSpPr>
            <a:spLocks noGrp="1"/>
          </p:cNvSpPr>
          <p:nvPr>
            <p:ph type="sldNum" sz="quarter" idx="10"/>
          </p:nvPr>
        </p:nvSpPr>
        <p:spPr/>
        <p:txBody>
          <a:bodyPr/>
          <a:lstStyle/>
          <a:p>
            <a:fld id="{3CFFDA68-4A89-43F0-A40F-D48906538E03}"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examples of other errors and omissions that occur</a:t>
            </a:r>
            <a:r>
              <a:rPr lang="en-US" baseline="0" dirty="0"/>
              <a:t> without any negligence on the part of the design professional.</a:t>
            </a:r>
          </a:p>
          <a:p>
            <a:endParaRPr lang="en-US" baseline="0" dirty="0"/>
          </a:p>
          <a:p>
            <a:pPr>
              <a:buFont typeface="Arial" pitchFamily="34" charset="0"/>
              <a:buChar char="•"/>
            </a:pPr>
            <a:r>
              <a:rPr lang="en-US" kern="1200" dirty="0">
                <a:solidFill>
                  <a:schemeClr val="tx1"/>
                </a:solidFill>
                <a:latin typeface="+mn-lt"/>
                <a:ea typeface="+mn-ea"/>
                <a:cs typeface="+mn-cs"/>
              </a:rPr>
              <a:t>Using information provided by others (and upon which the design professional has a right to rely) that turns out to be incomplete or inaccurate.</a:t>
            </a:r>
          </a:p>
          <a:p>
            <a:endParaRPr lang="en-US" kern="1200" dirty="0">
              <a:solidFill>
                <a:schemeClr val="tx1"/>
              </a:solidFill>
              <a:latin typeface="+mn-lt"/>
              <a:ea typeface="+mn-ea"/>
              <a:cs typeface="+mn-cs"/>
            </a:endParaRPr>
          </a:p>
          <a:p>
            <a:pPr>
              <a:buFont typeface="Arial" pitchFamily="34" charset="0"/>
              <a:buChar char="•"/>
            </a:pPr>
            <a:r>
              <a:rPr lang="en-US" kern="1200" dirty="0">
                <a:solidFill>
                  <a:schemeClr val="tx1"/>
                </a:solidFill>
                <a:latin typeface="+mn-lt"/>
                <a:ea typeface="+mn-ea"/>
                <a:cs typeface="+mn-cs"/>
              </a:rPr>
              <a:t>Scope of services reduced by the client when a more complete scope could have prevented or mitigated the loss or cost.</a:t>
            </a:r>
          </a:p>
          <a:p>
            <a:endParaRPr lang="en-US" kern="1200" dirty="0">
              <a:solidFill>
                <a:schemeClr val="tx1"/>
              </a:solidFill>
              <a:latin typeface="+mn-lt"/>
              <a:ea typeface="+mn-ea"/>
              <a:cs typeface="+mn-cs"/>
            </a:endParaRPr>
          </a:p>
          <a:p>
            <a:pPr>
              <a:buFont typeface="Arial" pitchFamily="34" charset="0"/>
              <a:buChar char="•"/>
            </a:pPr>
            <a:r>
              <a:rPr lang="en-US" kern="1200" dirty="0">
                <a:solidFill>
                  <a:schemeClr val="tx1"/>
                </a:solidFill>
                <a:latin typeface="+mn-lt"/>
                <a:ea typeface="+mn-ea"/>
                <a:cs typeface="+mn-cs"/>
              </a:rPr>
              <a:t>Unforeseen site conditions that were not detected through normal investigations.</a:t>
            </a:r>
          </a:p>
          <a:p>
            <a:endParaRPr lang="en-US" kern="1200" dirty="0">
              <a:solidFill>
                <a:schemeClr val="tx1"/>
              </a:solidFill>
              <a:latin typeface="+mn-lt"/>
              <a:ea typeface="+mn-ea"/>
              <a:cs typeface="+mn-cs"/>
            </a:endParaRPr>
          </a:p>
          <a:p>
            <a:pPr>
              <a:buFont typeface="Arial" pitchFamily="34" charset="0"/>
              <a:buChar char="•"/>
            </a:pPr>
            <a:r>
              <a:rPr lang="en-US" kern="1200" dirty="0">
                <a:solidFill>
                  <a:schemeClr val="tx1"/>
                </a:solidFill>
                <a:latin typeface="+mn-lt"/>
                <a:ea typeface="+mn-ea"/>
                <a:cs typeface="+mn-cs"/>
              </a:rPr>
              <a:t>Changes in client personnel that change project goals and expectations.</a:t>
            </a:r>
          </a:p>
          <a:p>
            <a:endParaRPr lang="en-US" kern="1200" dirty="0">
              <a:solidFill>
                <a:schemeClr val="tx1"/>
              </a:solidFill>
              <a:latin typeface="+mn-lt"/>
              <a:ea typeface="+mn-ea"/>
              <a:cs typeface="+mn-cs"/>
            </a:endParaRPr>
          </a:p>
          <a:p>
            <a:pPr>
              <a:buFont typeface="Arial" pitchFamily="34" charset="0"/>
              <a:buChar char="•"/>
            </a:pPr>
            <a:r>
              <a:rPr lang="en-US" kern="1200" dirty="0">
                <a:solidFill>
                  <a:schemeClr val="tx1"/>
                </a:solidFill>
                <a:latin typeface="+mn-lt"/>
                <a:ea typeface="+mn-ea"/>
                <a:cs typeface="+mn-cs"/>
              </a:rPr>
              <a:t>Changes in laws, codes, standards, and technology that occur during the design process.</a:t>
            </a:r>
          </a:p>
          <a:p>
            <a:endParaRPr lang="en-US" kern="1200" dirty="0">
              <a:solidFill>
                <a:schemeClr val="tx1"/>
              </a:solidFill>
              <a:latin typeface="+mn-lt"/>
              <a:ea typeface="+mn-ea"/>
              <a:cs typeface="+mn-cs"/>
            </a:endParaRPr>
          </a:p>
          <a:p>
            <a:pPr>
              <a:buFont typeface="Arial" pitchFamily="34" charset="0"/>
              <a:buChar char="•"/>
            </a:pPr>
            <a:r>
              <a:rPr lang="en-US" kern="1200" dirty="0">
                <a:solidFill>
                  <a:schemeClr val="tx1"/>
                </a:solidFill>
                <a:latin typeface="+mn-lt"/>
                <a:ea typeface="+mn-ea"/>
                <a:cs typeface="+mn-cs"/>
              </a:rPr>
              <a:t>Interpretations made by building officials and inspectors, which may differ from the actual text of the code or from previous inspectors’ determinations.</a:t>
            </a:r>
          </a:p>
          <a:p>
            <a:endParaRPr lang="en-US" kern="1200" dirty="0">
              <a:solidFill>
                <a:schemeClr val="tx1"/>
              </a:solidFill>
              <a:latin typeface="+mn-lt"/>
              <a:ea typeface="+mn-ea"/>
              <a:cs typeface="+mn-cs"/>
            </a:endParaRPr>
          </a:p>
          <a:p>
            <a:pPr>
              <a:buFont typeface="Arial" pitchFamily="34" charset="0"/>
              <a:buChar char="•"/>
            </a:pPr>
            <a:r>
              <a:rPr lang="en-US" kern="1200" dirty="0">
                <a:solidFill>
                  <a:schemeClr val="tx1"/>
                </a:solidFill>
                <a:latin typeface="+mn-lt"/>
                <a:ea typeface="+mn-ea"/>
                <a:cs typeface="+mn-cs"/>
              </a:rPr>
              <a:t>Contractors (and clients) misinterpreting design documents.</a:t>
            </a:r>
          </a:p>
          <a:p>
            <a:endParaRPr lang="en-US" dirty="0"/>
          </a:p>
        </p:txBody>
      </p:sp>
      <p:sp>
        <p:nvSpPr>
          <p:cNvPr id="4" name="Slide Number Placeholder 3"/>
          <p:cNvSpPr>
            <a:spLocks noGrp="1"/>
          </p:cNvSpPr>
          <p:nvPr>
            <p:ph type="sldNum" sz="quarter" idx="10"/>
          </p:nvPr>
        </p:nvSpPr>
        <p:spPr/>
        <p:txBody>
          <a:bodyPr/>
          <a:lstStyle/>
          <a:p>
            <a:fld id="{3CFFDA68-4A89-43F0-A40F-D48906538E03}"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623657-4514-4356-A3AD-929227EF8786}" type="datetimeFigureOut">
              <a:rPr lang="en-US" smtClean="0"/>
              <a:pPr/>
              <a:t>2/14/23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69AEB7-2035-4F96-9792-A06B9510AC1A}"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23657-4514-4356-A3AD-929227EF8786}" type="datetimeFigureOut">
              <a:rPr lang="en-US" smtClean="0"/>
              <a:pPr/>
              <a:t>2/14/23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69AEB7-2035-4F96-9792-A06B9510AC1A}"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23657-4514-4356-A3AD-929227EF8786}" type="datetimeFigureOut">
              <a:rPr lang="en-US" smtClean="0"/>
              <a:pPr/>
              <a:t>2/14/23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69AEB7-2035-4F96-9792-A06B9510AC1A}"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623657-4514-4356-A3AD-929227EF8786}" type="datetimeFigureOut">
              <a:rPr lang="en-US" smtClean="0"/>
              <a:pPr/>
              <a:t>2/14/23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69AEB7-2035-4F96-9792-A06B9510AC1A}"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623657-4514-4356-A3AD-929227EF8786}" type="datetimeFigureOut">
              <a:rPr lang="en-US" smtClean="0"/>
              <a:pPr/>
              <a:t>2/14/23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F69AEB7-2035-4F96-9792-A06B9510AC1A}"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623657-4514-4356-A3AD-929227EF8786}" type="datetimeFigureOut">
              <a:rPr lang="en-US" smtClean="0"/>
              <a:pPr/>
              <a:t>2/14/23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69AEB7-2035-4F96-9792-A06B9510AC1A}"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623657-4514-4356-A3AD-929227EF8786}" type="datetimeFigureOut">
              <a:rPr lang="en-US" smtClean="0"/>
              <a:pPr/>
              <a:t>2/14/23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F69AEB7-2035-4F96-9792-A06B9510AC1A}"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623657-4514-4356-A3AD-929227EF8786}" type="datetimeFigureOut">
              <a:rPr lang="en-US" smtClean="0"/>
              <a:pPr/>
              <a:t>2/14/23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F69AEB7-2035-4F96-9792-A06B9510AC1A}"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623657-4514-4356-A3AD-929227EF8786}" type="datetimeFigureOut">
              <a:rPr lang="en-US" smtClean="0"/>
              <a:pPr/>
              <a:t>2/14/23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F69AEB7-2035-4F96-9792-A06B9510AC1A}"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623657-4514-4356-A3AD-929227EF8786}" type="datetimeFigureOut">
              <a:rPr lang="en-US" smtClean="0"/>
              <a:pPr/>
              <a:t>2/14/23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69AEB7-2035-4F96-9792-A06B9510AC1A}"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623657-4514-4356-A3AD-929227EF8786}" type="datetimeFigureOut">
              <a:rPr lang="en-US" smtClean="0"/>
              <a:pPr/>
              <a:t>2/14/23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F69AEB7-2035-4F96-9792-A06B9510AC1A}"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623657-4514-4356-A3AD-929227EF8786}" type="datetimeFigureOut">
              <a:rPr lang="en-US" smtClean="0"/>
              <a:pPr/>
              <a:t>2/14/23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69AEB7-2035-4F96-9792-A06B9510AC1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file:////upload.wikimedia.org/wikipedia/en/7/74/PicassoGuernica.jp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27.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Client Expectations of Perfection</a:t>
            </a:r>
            <a:br>
              <a:rPr lang="en-US" dirty="0"/>
            </a:br>
            <a:r>
              <a:rPr lang="en-US" dirty="0"/>
              <a:t>Shifting a Perilous Paradigm</a:t>
            </a:r>
          </a:p>
        </p:txBody>
      </p:sp>
      <p:sp>
        <p:nvSpPr>
          <p:cNvPr id="3" name="Subtitle 2"/>
          <p:cNvSpPr>
            <a:spLocks noGrp="1"/>
          </p:cNvSpPr>
          <p:nvPr>
            <p:ph type="subTitle" idx="1"/>
          </p:nvPr>
        </p:nvSpPr>
        <p:spPr>
          <a:ln>
            <a:noFill/>
          </a:ln>
        </p:spPr>
        <p:txBody>
          <a:bodyPr>
            <a:normAutofit/>
          </a:bodyPr>
          <a:lstStyle/>
          <a:p>
            <a:r>
              <a:rPr lang="en-US" sz="2600" dirty="0"/>
              <a:t>Your Name, Title, Company</a:t>
            </a:r>
          </a:p>
          <a:p>
            <a:r>
              <a:rPr lang="en-US" sz="2600" dirty="0"/>
              <a:t>Group You’re Presenting To</a:t>
            </a:r>
          </a:p>
          <a:p>
            <a:r>
              <a:rPr lang="en-US" sz="2600" dirty="0"/>
              <a:t>Date of Presentation</a:t>
            </a:r>
          </a:p>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Professional services are not products or commodities</a:t>
            </a:r>
          </a:p>
        </p:txBody>
      </p:sp>
      <p:sp>
        <p:nvSpPr>
          <p:cNvPr id="3" name="Text Placeholder 2"/>
          <p:cNvSpPr>
            <a:spLocks noGrp="1"/>
          </p:cNvSpPr>
          <p:nvPr>
            <p:ph type="body" idx="1"/>
          </p:nvPr>
        </p:nvSpPr>
        <p:spPr/>
        <p:txBody>
          <a:bodyPr/>
          <a:lstStyle/>
          <a:p>
            <a:r>
              <a:rPr lang="en-US" dirty="0"/>
              <a:t>Why can’t you guarantee perfect performance?</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services are not products</a:t>
            </a:r>
          </a:p>
        </p:txBody>
      </p:sp>
      <p:pic>
        <p:nvPicPr>
          <p:cNvPr id="30723" name="Picture 3" descr="C:\Users\kerger\Local Settings\Temporary Internet Files\Content.IE5\PO8Z10GL\MP900438771[1].jpg"/>
          <p:cNvPicPr>
            <a:picLocks noChangeAspect="1" noChangeArrowheads="1"/>
          </p:cNvPicPr>
          <p:nvPr/>
        </p:nvPicPr>
        <p:blipFill>
          <a:blip r:embed="rId3" cstate="print"/>
          <a:srcRect/>
          <a:stretch>
            <a:fillRect/>
          </a:stretch>
        </p:blipFill>
        <p:spPr bwMode="auto">
          <a:xfrm>
            <a:off x="1524000" y="1300797"/>
            <a:ext cx="6172200" cy="5557203"/>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services are </a:t>
            </a:r>
            <a:br>
              <a:rPr lang="en-US" dirty="0"/>
            </a:br>
            <a:r>
              <a:rPr lang="en-US" dirty="0"/>
              <a:t>professional services</a:t>
            </a:r>
          </a:p>
        </p:txBody>
      </p:sp>
      <p:pic>
        <p:nvPicPr>
          <p:cNvPr id="31748" name="Picture 4" descr="C:\Users\kerger\Local Settings\Temporary Internet Files\Content.IE5\D6Y26JDH\MP900446459[1].jpg"/>
          <p:cNvPicPr>
            <a:picLocks noChangeAspect="1" noChangeArrowheads="1"/>
          </p:cNvPicPr>
          <p:nvPr/>
        </p:nvPicPr>
        <p:blipFill>
          <a:blip r:embed="rId3" cstate="print">
            <a:lum contrast="25000"/>
          </a:blip>
          <a:srcRect/>
          <a:stretch>
            <a:fillRect/>
          </a:stretch>
        </p:blipFill>
        <p:spPr bwMode="auto">
          <a:xfrm>
            <a:off x="0" y="1524000"/>
            <a:ext cx="5334000" cy="5334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Projects are one-of-a-kind originals</a:t>
            </a:r>
          </a:p>
        </p:txBody>
      </p:sp>
      <p:pic>
        <p:nvPicPr>
          <p:cNvPr id="3083" name="Picture 11"/>
          <p:cNvPicPr>
            <a:picLocks noGrp="1" noChangeAspect="1" noChangeArrowheads="1"/>
          </p:cNvPicPr>
          <p:nvPr>
            <p:ph idx="1"/>
          </p:nvPr>
        </p:nvPicPr>
        <p:blipFill>
          <a:blip r:embed="rId3" cstate="print"/>
          <a:srcRect/>
          <a:stretch>
            <a:fillRect/>
          </a:stretch>
        </p:blipFill>
        <p:spPr bwMode="auto">
          <a:xfrm>
            <a:off x="381000" y="1752600"/>
            <a:ext cx="8176533" cy="4466431"/>
          </a:xfrm>
          <a:prstGeom prst="rect">
            <a:avLst/>
          </a:prstGeom>
          <a:noFill/>
          <a:ln w="9525">
            <a:noFill/>
            <a:miter lim="800000"/>
            <a:headEnd/>
            <a:tailEnd/>
          </a:ln>
          <a:effectLst/>
        </p:spPr>
      </p:pic>
      <p:pic>
        <p:nvPicPr>
          <p:cNvPr id="3086" name="Picture 14" descr="C:\Users\kerger\Local Settings\Temporary Internet Files\Content.IE5\MPNIJBZQ\MP910228787[1].jpg"/>
          <p:cNvPicPr>
            <a:picLocks noChangeAspect="1" noChangeArrowheads="1"/>
          </p:cNvPicPr>
          <p:nvPr/>
        </p:nvPicPr>
        <p:blipFill>
          <a:blip r:embed="rId4" cstate="print"/>
          <a:srcRect/>
          <a:stretch>
            <a:fillRect/>
          </a:stretch>
        </p:blipFill>
        <p:spPr bwMode="auto">
          <a:xfrm>
            <a:off x="533400" y="1295400"/>
            <a:ext cx="7924800" cy="5283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86"/>
                                        </p:tgtEl>
                                        <p:attrNameLst>
                                          <p:attrName>style.visibility</p:attrName>
                                        </p:attrNameLst>
                                      </p:cBhvr>
                                      <p:to>
                                        <p:strVal val="visible"/>
                                      </p:to>
                                    </p:set>
                                    <p:animEffect transition="in" filter="fade">
                                      <p:cBhvr>
                                        <p:cTn id="7" dur="2000"/>
                                        <p:tgtEl>
                                          <p:spTgt spid="30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“errors and omissions” insurance is a misnomer</a:t>
            </a:r>
          </a:p>
        </p:txBody>
      </p:sp>
      <p:sp>
        <p:nvSpPr>
          <p:cNvPr id="3" name="Text Placeholder 2"/>
          <p:cNvSpPr>
            <a:spLocks noGrp="1"/>
          </p:cNvSpPr>
          <p:nvPr>
            <p:ph type="body" idx="1"/>
          </p:nvPr>
        </p:nvSpPr>
        <p:spPr/>
        <p:txBody>
          <a:bodyPr/>
          <a:lstStyle/>
          <a:p>
            <a:r>
              <a:rPr lang="en-US" dirty="0"/>
              <a:t>It’s called “professional liability” insurance for a good reason.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1" descr="C:\Users\kerger\Local Settings\Temporary Internet Files\Content.IE5\77KKBVKW\MP900385671[1].jpg"/>
          <p:cNvPicPr>
            <a:picLocks noChangeAspect="1" noChangeArrowheads="1"/>
          </p:cNvPicPr>
          <p:nvPr/>
        </p:nvPicPr>
        <p:blipFill>
          <a:blip r:embed="rId3" cstate="print">
            <a:lum bright="15000"/>
          </a:blip>
          <a:srcRect l="10000" r="12000" b="7143"/>
          <a:stretch>
            <a:fillRect/>
          </a:stretch>
        </p:blipFill>
        <p:spPr bwMode="auto">
          <a:xfrm flipH="1">
            <a:off x="5934456" y="1508768"/>
            <a:ext cx="3209544" cy="5349232"/>
          </a:xfrm>
          <a:prstGeom prst="rect">
            <a:avLst/>
          </a:prstGeom>
          <a:noFill/>
        </p:spPr>
      </p:pic>
      <p:sp>
        <p:nvSpPr>
          <p:cNvPr id="4" name="Title 3"/>
          <p:cNvSpPr>
            <a:spLocks noGrp="1"/>
          </p:cNvSpPr>
          <p:nvPr>
            <p:ph type="title"/>
          </p:nvPr>
        </p:nvSpPr>
        <p:spPr/>
        <p:txBody>
          <a:bodyPr>
            <a:normAutofit fontScale="90000"/>
          </a:bodyPr>
          <a:lstStyle/>
          <a:p>
            <a:r>
              <a:rPr lang="en-US" dirty="0"/>
              <a:t>Professional liability insurance does not cover all “errors and omissions”</a:t>
            </a:r>
          </a:p>
        </p:txBody>
      </p:sp>
      <p:sp>
        <p:nvSpPr>
          <p:cNvPr id="5" name="Content Placeholder 4"/>
          <p:cNvSpPr>
            <a:spLocks noGrp="1"/>
          </p:cNvSpPr>
          <p:nvPr>
            <p:ph idx="1"/>
          </p:nvPr>
        </p:nvSpPr>
        <p:spPr/>
        <p:txBody>
          <a:bodyPr/>
          <a:lstStyle/>
          <a:p>
            <a:r>
              <a:rPr lang="en-US" dirty="0"/>
              <a:t>Read your policy (really!) but … </a:t>
            </a:r>
          </a:p>
          <a:p>
            <a:r>
              <a:rPr lang="en-US" dirty="0"/>
              <a:t>PL insurance covers damages caused by your failure to meet the standard of care</a:t>
            </a:r>
          </a:p>
          <a:p>
            <a:pPr lvl="1"/>
            <a:r>
              <a:rPr lang="en-US" i="1" dirty="0"/>
              <a:t>E.g</a:t>
            </a:r>
            <a:r>
              <a:rPr lang="en-US" dirty="0"/>
              <a:t>., your </a:t>
            </a:r>
            <a:r>
              <a:rPr lang="en-US" i="1" dirty="0"/>
              <a:t>negligent</a:t>
            </a:r>
            <a:r>
              <a:rPr lang="en-US" dirty="0"/>
              <a:t> errors and omissions</a:t>
            </a:r>
          </a:p>
          <a:p>
            <a:r>
              <a:rPr lang="en-US" dirty="0"/>
              <a:t>Exclusion for “liability assumed by contract”</a:t>
            </a:r>
          </a:p>
          <a:p>
            <a:pPr lvl="1"/>
            <a:r>
              <a:rPr lang="en-US" dirty="0"/>
              <a:t>Unless you’d be liable in the absence of contract</a:t>
            </a:r>
          </a:p>
          <a:p>
            <a:r>
              <a:rPr lang="en-US" dirty="0"/>
              <a:t>Exclusion for warranties and guarantees</a:t>
            </a:r>
          </a:p>
          <a:p>
            <a:pPr>
              <a:buNone/>
            </a:pP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6" descr="C:\Users\kerger\Local Settings\Temporary Internet Files\Content.IE5\9WYWI943\MP900409000[1].jpg"/>
          <p:cNvPicPr>
            <a:picLocks noChangeAspect="1" noChangeArrowheads="1"/>
          </p:cNvPicPr>
          <p:nvPr/>
        </p:nvPicPr>
        <p:blipFill>
          <a:blip r:embed="rId3" cstate="print">
            <a:lum bright="22000" contrast="16000"/>
          </a:blip>
          <a:srcRect r="56250"/>
          <a:stretch>
            <a:fillRect/>
          </a:stretch>
        </p:blipFill>
        <p:spPr bwMode="auto">
          <a:xfrm>
            <a:off x="6248400" y="772923"/>
            <a:ext cx="2662410" cy="6085077"/>
          </a:xfrm>
          <a:prstGeom prst="rect">
            <a:avLst/>
          </a:prstGeom>
          <a:noFill/>
        </p:spPr>
      </p:pic>
      <p:sp>
        <p:nvSpPr>
          <p:cNvPr id="4" name="Title 3"/>
          <p:cNvSpPr>
            <a:spLocks noGrp="1"/>
          </p:cNvSpPr>
          <p:nvPr>
            <p:ph type="title"/>
          </p:nvPr>
        </p:nvSpPr>
        <p:spPr/>
        <p:txBody>
          <a:bodyPr/>
          <a:lstStyle/>
          <a:p>
            <a:r>
              <a:rPr lang="en-US" dirty="0"/>
              <a:t>Common client responses </a:t>
            </a:r>
          </a:p>
        </p:txBody>
      </p:sp>
      <p:sp>
        <p:nvSpPr>
          <p:cNvPr id="5" name="Content Placeholder 4"/>
          <p:cNvSpPr>
            <a:spLocks noGrp="1"/>
          </p:cNvSpPr>
          <p:nvPr>
            <p:ph idx="1"/>
          </p:nvPr>
        </p:nvSpPr>
        <p:spPr>
          <a:xfrm>
            <a:off x="457200" y="1600200"/>
            <a:ext cx="6248400" cy="4525963"/>
          </a:xfrm>
        </p:spPr>
        <p:txBody>
          <a:bodyPr/>
          <a:lstStyle/>
          <a:p>
            <a:pPr marL="514350" indent="-514350">
              <a:buFont typeface="+mj-lt"/>
              <a:buAutoNum type="arabicPeriod"/>
            </a:pPr>
            <a:r>
              <a:rPr lang="en-US" dirty="0"/>
              <a:t>“Why don’t you buy better coverage, then?”</a:t>
            </a:r>
          </a:p>
          <a:p>
            <a:pPr marL="514350" indent="-514350">
              <a:buFont typeface="+mj-lt"/>
              <a:buAutoNum type="arabicPeriod"/>
            </a:pPr>
            <a:r>
              <a:rPr lang="en-US" dirty="0"/>
              <a:t>“I don’t care if it isn’t covered.”</a:t>
            </a:r>
          </a:p>
          <a:p>
            <a:pPr marL="514350" indent="-514350">
              <a:buFont typeface="+mj-lt"/>
              <a:buAutoNum type="arabicPeriod"/>
            </a:pPr>
            <a:r>
              <a:rPr lang="en-US" dirty="0"/>
              <a:t>“Someone else will sign our contract if you don’t.”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“Why don’t you buy better coverage, then?”</a:t>
            </a:r>
          </a:p>
        </p:txBody>
      </p:sp>
      <p:sp>
        <p:nvSpPr>
          <p:cNvPr id="5" name="Content Placeholder 4"/>
          <p:cNvSpPr>
            <a:spLocks noGrp="1"/>
          </p:cNvSpPr>
          <p:nvPr>
            <p:ph idx="1"/>
          </p:nvPr>
        </p:nvSpPr>
        <p:spPr/>
        <p:txBody>
          <a:bodyPr>
            <a:normAutofit/>
          </a:bodyPr>
          <a:lstStyle/>
          <a:p>
            <a:r>
              <a:rPr lang="en-US" dirty="0"/>
              <a:t>Because I can’t – it doesn’t exist</a:t>
            </a:r>
          </a:p>
          <a:p>
            <a:r>
              <a:rPr lang="en-US" dirty="0"/>
              <a:t>No project is perfect</a:t>
            </a:r>
          </a:p>
          <a:p>
            <a:r>
              <a:rPr lang="en-US" dirty="0"/>
              <a:t>Insurance is not for sure things</a:t>
            </a:r>
          </a:p>
          <a:p>
            <a:pPr lvl="1"/>
            <a:r>
              <a:rPr lang="en-US" dirty="0"/>
              <a:t>Like project imperfection</a:t>
            </a:r>
          </a:p>
        </p:txBody>
      </p:sp>
      <p:pic>
        <p:nvPicPr>
          <p:cNvPr id="24577" name="Picture 1" descr="C:\Users\kerger\Local Settings\Temporary Internet Files\Content.IE5\DVEPF5SO\MP900314280[1].jpg"/>
          <p:cNvPicPr>
            <a:picLocks noChangeAspect="1" noChangeArrowheads="1"/>
          </p:cNvPicPr>
          <p:nvPr/>
        </p:nvPicPr>
        <p:blipFill>
          <a:blip r:embed="rId3" cstate="print"/>
          <a:srcRect/>
          <a:stretch>
            <a:fillRect/>
          </a:stretch>
        </p:blipFill>
        <p:spPr bwMode="auto">
          <a:xfrm>
            <a:off x="5257800" y="3346704"/>
            <a:ext cx="3657600" cy="3511296"/>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descr="C:\Users\kerger\Local Settings\Temporary Internet Files\Content.IE5\64YO0COZ\MP900404944[1].jpg"/>
          <p:cNvPicPr>
            <a:picLocks noChangeAspect="1" noChangeArrowheads="1"/>
          </p:cNvPicPr>
          <p:nvPr/>
        </p:nvPicPr>
        <p:blipFill>
          <a:blip r:embed="rId3" cstate="print"/>
          <a:srcRect/>
          <a:stretch>
            <a:fillRect/>
          </a:stretch>
        </p:blipFill>
        <p:spPr bwMode="auto">
          <a:xfrm>
            <a:off x="3657600" y="2939143"/>
            <a:ext cx="5486400" cy="3918857"/>
          </a:xfrm>
          <a:prstGeom prst="rect">
            <a:avLst/>
          </a:prstGeom>
          <a:noFill/>
        </p:spPr>
      </p:pic>
      <p:sp>
        <p:nvSpPr>
          <p:cNvPr id="2" name="Title 1"/>
          <p:cNvSpPr>
            <a:spLocks noGrp="1"/>
          </p:cNvSpPr>
          <p:nvPr>
            <p:ph type="title"/>
          </p:nvPr>
        </p:nvSpPr>
        <p:spPr/>
        <p:txBody>
          <a:bodyPr>
            <a:normAutofit/>
          </a:bodyPr>
          <a:lstStyle/>
          <a:p>
            <a:r>
              <a:rPr lang="en-US" dirty="0"/>
              <a:t>“I don’t care if it isn’t covered.”</a:t>
            </a:r>
          </a:p>
        </p:txBody>
      </p:sp>
      <p:sp>
        <p:nvSpPr>
          <p:cNvPr id="3" name="Content Placeholder 2"/>
          <p:cNvSpPr>
            <a:spLocks noGrp="1"/>
          </p:cNvSpPr>
          <p:nvPr>
            <p:ph idx="1"/>
          </p:nvPr>
        </p:nvSpPr>
        <p:spPr/>
        <p:txBody>
          <a:bodyPr/>
          <a:lstStyle/>
          <a:p>
            <a:r>
              <a:rPr lang="en-US" dirty="0"/>
              <a:t>PL insurance gives client financial security</a:t>
            </a:r>
          </a:p>
          <a:p>
            <a:r>
              <a:rPr lang="en-US" dirty="0"/>
              <a:t>Why the insurance requirements if you don’t care about coverage?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5" name="Picture 7" descr="C:\Users\kerger\Local Settings\Temporary Internet Files\Content.IE5\11BHI526\MP900441050[1].jpg"/>
          <p:cNvPicPr>
            <a:picLocks noChangeAspect="1" noChangeArrowheads="1"/>
          </p:cNvPicPr>
          <p:nvPr/>
        </p:nvPicPr>
        <p:blipFill>
          <a:blip r:embed="rId3" cstate="print"/>
          <a:srcRect/>
          <a:stretch>
            <a:fillRect/>
          </a:stretch>
        </p:blipFill>
        <p:spPr bwMode="auto">
          <a:xfrm>
            <a:off x="1" y="4572000"/>
            <a:ext cx="1850678" cy="2286000"/>
          </a:xfrm>
          <a:prstGeom prst="rect">
            <a:avLst/>
          </a:prstGeom>
          <a:noFill/>
        </p:spPr>
      </p:pic>
      <p:pic>
        <p:nvPicPr>
          <p:cNvPr id="7173" name="Picture 5" descr="C:\Users\kerger\Local Settings\Temporary Internet Files\Content.IE5\9N59YZ2W\MP900431017[1].jpg"/>
          <p:cNvPicPr>
            <a:picLocks noChangeAspect="1" noChangeArrowheads="1"/>
          </p:cNvPicPr>
          <p:nvPr/>
        </p:nvPicPr>
        <p:blipFill>
          <a:blip r:embed="rId4" cstate="print"/>
          <a:srcRect r="9844" b="9844"/>
          <a:stretch>
            <a:fillRect/>
          </a:stretch>
        </p:blipFill>
        <p:spPr bwMode="auto">
          <a:xfrm>
            <a:off x="5562600" y="685800"/>
            <a:ext cx="2895600" cy="2895600"/>
          </a:xfrm>
          <a:prstGeom prst="rect">
            <a:avLst/>
          </a:prstGeom>
          <a:noFill/>
        </p:spPr>
      </p:pic>
      <p:sp>
        <p:nvSpPr>
          <p:cNvPr id="2" name="Title 1"/>
          <p:cNvSpPr>
            <a:spLocks noGrp="1"/>
          </p:cNvSpPr>
          <p:nvPr>
            <p:ph type="title"/>
          </p:nvPr>
        </p:nvSpPr>
        <p:spPr/>
        <p:txBody>
          <a:bodyPr>
            <a:normAutofit fontScale="90000"/>
          </a:bodyPr>
          <a:lstStyle/>
          <a:p>
            <a:r>
              <a:rPr lang="en-US" dirty="0"/>
              <a:t>“Someone else will sign our contract if you don’t.”</a:t>
            </a:r>
          </a:p>
        </p:txBody>
      </p:sp>
      <p:sp>
        <p:nvSpPr>
          <p:cNvPr id="3" name="Content Placeholder 2"/>
          <p:cNvSpPr>
            <a:spLocks noGrp="1"/>
          </p:cNvSpPr>
          <p:nvPr>
            <p:ph idx="1"/>
          </p:nvPr>
        </p:nvSpPr>
        <p:spPr/>
        <p:txBody>
          <a:bodyPr/>
          <a:lstStyle/>
          <a:p>
            <a:r>
              <a:rPr lang="en-US" dirty="0"/>
              <a:t>Unassailably true </a:t>
            </a:r>
          </a:p>
          <a:p>
            <a:pPr lvl="1"/>
            <a:r>
              <a:rPr lang="en-US" dirty="0"/>
              <a:t>Especially now</a:t>
            </a:r>
          </a:p>
          <a:p>
            <a:r>
              <a:rPr lang="en-US" dirty="0"/>
              <a:t>But</a:t>
            </a:r>
          </a:p>
          <a:p>
            <a:pPr lvl="1"/>
            <a:r>
              <a:rPr lang="en-US" dirty="0"/>
              <a:t>Unwise method of vetting design professionals</a:t>
            </a:r>
          </a:p>
          <a:p>
            <a:r>
              <a:rPr lang="en-US" dirty="0"/>
              <a:t>And</a:t>
            </a:r>
          </a:p>
          <a:p>
            <a:pPr lvl="1"/>
            <a:r>
              <a:rPr lang="en-US" dirty="0"/>
              <a:t>Firms that take on too many “bet the farm” contracts may not have the means to back their uninsured bets when claims emerge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a:xfrm>
            <a:off x="533400" y="1676400"/>
            <a:ext cx="8153400" cy="4525963"/>
          </a:xfrm>
        </p:spPr>
        <p:txBody>
          <a:bodyPr>
            <a:normAutofit fontScale="92500" lnSpcReduction="20000"/>
          </a:bodyPr>
          <a:lstStyle/>
          <a:p>
            <a:r>
              <a:rPr lang="en-US" dirty="0"/>
              <a:t>The problem: Clients’ expectations of perfection</a:t>
            </a:r>
          </a:p>
          <a:p>
            <a:r>
              <a:rPr lang="en-US" dirty="0"/>
              <a:t>The standard of care</a:t>
            </a:r>
          </a:p>
          <a:p>
            <a:pPr lvl="1"/>
            <a:r>
              <a:rPr lang="en-US" dirty="0"/>
              <a:t>Why it isn’t perfection</a:t>
            </a:r>
          </a:p>
          <a:p>
            <a:pPr lvl="1"/>
            <a:r>
              <a:rPr lang="en-US" dirty="0"/>
              <a:t>Why “perfect” isn’t insurable</a:t>
            </a:r>
          </a:p>
          <a:p>
            <a:pPr lvl="1"/>
            <a:r>
              <a:rPr lang="en-US" dirty="0"/>
              <a:t>Why design professionals can’t guarantee project success</a:t>
            </a:r>
          </a:p>
          <a:p>
            <a:r>
              <a:rPr lang="en-US" dirty="0"/>
              <a:t>Sources of clients’ inflated expectations</a:t>
            </a:r>
          </a:p>
          <a:p>
            <a:r>
              <a:rPr lang="en-US" dirty="0"/>
              <a:t>Benefits of realistic expectations – to </a:t>
            </a:r>
            <a:r>
              <a:rPr lang="en-US" i="1" dirty="0"/>
              <a:t>all</a:t>
            </a:r>
            <a:r>
              <a:rPr lang="en-US" dirty="0"/>
              <a:t> parties </a:t>
            </a:r>
          </a:p>
          <a:p>
            <a:r>
              <a:rPr lang="en-US" dirty="0"/>
              <a:t>Ways to address “expectation inflation” on the job, at the office, and in the community</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Design professionals are not insurers of project success</a:t>
            </a:r>
          </a:p>
        </p:txBody>
      </p:sp>
      <p:sp>
        <p:nvSpPr>
          <p:cNvPr id="3" name="Text Placeholder 2"/>
          <p:cNvSpPr>
            <a:spLocks noGrp="1"/>
          </p:cNvSpPr>
          <p:nvPr>
            <p:ph type="body" idx="1"/>
          </p:nvPr>
        </p:nvSpPr>
        <p:spPr/>
        <p:txBody>
          <a:bodyPr/>
          <a:lstStyle/>
          <a:p>
            <a:r>
              <a:rPr lang="en-US" dirty="0"/>
              <a:t>Why won’t you pay for anything that goes wrong with the project?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9" name="Picture 7" descr="C:\Users\kerger\Local Settings\Temporary Internet Files\Content.IE5\64YO0COZ\MP900410125[1].jpg"/>
          <p:cNvPicPr>
            <a:picLocks noChangeAspect="1" noChangeArrowheads="1"/>
          </p:cNvPicPr>
          <p:nvPr/>
        </p:nvPicPr>
        <p:blipFill>
          <a:blip r:embed="rId3" cstate="print"/>
          <a:srcRect/>
          <a:stretch>
            <a:fillRect/>
          </a:stretch>
        </p:blipFill>
        <p:spPr bwMode="auto">
          <a:xfrm flipH="1">
            <a:off x="6052765" y="2209800"/>
            <a:ext cx="3091235" cy="4648200"/>
          </a:xfrm>
          <a:prstGeom prst="rect">
            <a:avLst/>
          </a:prstGeom>
          <a:noFill/>
        </p:spPr>
      </p:pic>
      <p:sp>
        <p:nvSpPr>
          <p:cNvPr id="4" name="Title 3"/>
          <p:cNvSpPr>
            <a:spLocks noGrp="1"/>
          </p:cNvSpPr>
          <p:nvPr>
            <p:ph type="title"/>
          </p:nvPr>
        </p:nvSpPr>
        <p:spPr/>
        <p:txBody>
          <a:bodyPr>
            <a:normAutofit fontScale="90000"/>
          </a:bodyPr>
          <a:lstStyle/>
          <a:p>
            <a:r>
              <a:rPr lang="en-US" dirty="0"/>
              <a:t>Contracts and the risk shifting shuffle</a:t>
            </a:r>
          </a:p>
        </p:txBody>
      </p:sp>
      <p:sp>
        <p:nvSpPr>
          <p:cNvPr id="5" name="Content Placeholder 4"/>
          <p:cNvSpPr>
            <a:spLocks noGrp="1"/>
          </p:cNvSpPr>
          <p:nvPr>
            <p:ph idx="1"/>
          </p:nvPr>
        </p:nvSpPr>
        <p:spPr/>
        <p:txBody>
          <a:bodyPr/>
          <a:lstStyle/>
          <a:p>
            <a:r>
              <a:rPr lang="en-US" dirty="0"/>
              <a:t>Overreaching indemnity clauses</a:t>
            </a:r>
          </a:p>
          <a:p>
            <a:r>
              <a:rPr lang="en-US" dirty="0"/>
              <a:t>Requirement to “defend” client</a:t>
            </a:r>
          </a:p>
          <a:p>
            <a:pPr lvl="1"/>
            <a:r>
              <a:rPr lang="en-US" dirty="0"/>
              <a:t>PL insurance will defend insured</a:t>
            </a:r>
          </a:p>
          <a:p>
            <a:pPr lvl="1"/>
            <a:r>
              <a:rPr lang="en-US" dirty="0"/>
              <a:t>Will not defend the client</a:t>
            </a:r>
          </a:p>
          <a:p>
            <a:pPr lvl="1"/>
            <a:r>
              <a:rPr lang="en-US" dirty="0"/>
              <a:t>Client cannot be additional insured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It’s not just a contract thing</a:t>
            </a:r>
          </a:p>
        </p:txBody>
      </p:sp>
      <p:sp>
        <p:nvSpPr>
          <p:cNvPr id="3" name="Content Placeholder 2"/>
          <p:cNvSpPr>
            <a:spLocks noGrp="1"/>
          </p:cNvSpPr>
          <p:nvPr>
            <p:ph idx="1"/>
          </p:nvPr>
        </p:nvSpPr>
        <p:spPr/>
        <p:txBody>
          <a:bodyPr/>
          <a:lstStyle/>
          <a:p>
            <a:r>
              <a:rPr lang="en-US" dirty="0"/>
              <a:t>Clients demand that design professionals fix problems they did not cause </a:t>
            </a:r>
            <a:r>
              <a:rPr lang="en-US" i="1" dirty="0"/>
              <a:t>even when the contract does not support their position</a:t>
            </a:r>
          </a:p>
          <a:p>
            <a:r>
              <a:rPr lang="en-US" dirty="0"/>
              <a:t>No one wants to go to war with a client</a:t>
            </a:r>
          </a:p>
          <a:p>
            <a:pPr lvl="1"/>
            <a:r>
              <a:rPr lang="en-US" dirty="0"/>
              <a:t>Especially now</a:t>
            </a:r>
          </a:p>
        </p:txBody>
      </p:sp>
      <p:pic>
        <p:nvPicPr>
          <p:cNvPr id="19458" name="Picture 2" descr="File:PicassoGuernica.jpg">
            <a:hlinkClick r:id="rId3"/>
          </p:cNvPr>
          <p:cNvPicPr>
            <a:picLocks noChangeAspect="1" noChangeArrowheads="1"/>
          </p:cNvPicPr>
          <p:nvPr/>
        </p:nvPicPr>
        <p:blipFill>
          <a:blip r:embed="rId4" cstate="print"/>
          <a:srcRect/>
          <a:stretch>
            <a:fillRect/>
          </a:stretch>
        </p:blipFill>
        <p:spPr bwMode="auto">
          <a:xfrm>
            <a:off x="2133600" y="4343400"/>
            <a:ext cx="4648200" cy="2084693"/>
          </a:xfrm>
          <a:prstGeom prst="rect">
            <a:avLst/>
          </a:prstGeom>
          <a:noFill/>
        </p:spPr>
      </p:pic>
      <p:sp>
        <p:nvSpPr>
          <p:cNvPr id="5" name="TextBox 4"/>
          <p:cNvSpPr txBox="1"/>
          <p:nvPr/>
        </p:nvSpPr>
        <p:spPr>
          <a:xfrm>
            <a:off x="2133600" y="6477000"/>
            <a:ext cx="4724400" cy="307777"/>
          </a:xfrm>
          <a:prstGeom prst="rect">
            <a:avLst/>
          </a:prstGeom>
          <a:noFill/>
        </p:spPr>
        <p:txBody>
          <a:bodyPr wrap="square" rtlCol="0">
            <a:spAutoFit/>
          </a:bodyPr>
          <a:lstStyle/>
          <a:p>
            <a:pPr algn="ctr"/>
            <a:r>
              <a:rPr lang="en-US" sz="1400" i="1" dirty="0"/>
              <a:t>Guernica, </a:t>
            </a:r>
            <a:r>
              <a:rPr lang="en-US" sz="1400" dirty="0"/>
              <a:t>Pablo Picasso</a:t>
            </a:r>
            <a:endParaRPr lang="en-US" sz="1400"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 clients’ expectations come from?</a:t>
            </a:r>
          </a:p>
        </p:txBody>
      </p:sp>
      <p:sp>
        <p:nvSpPr>
          <p:cNvPr id="3" name="Text Placeholder 2"/>
          <p:cNvSpPr>
            <a:spLocks noGrp="1"/>
          </p:cNvSpPr>
          <p:nvPr>
            <p:ph type="body" idx="1"/>
          </p:nvPr>
        </p:nvSpPr>
        <p:spPr/>
        <p:txBody>
          <a:bodyPr/>
          <a:lstStyle/>
          <a:p>
            <a:r>
              <a:rPr lang="en-US" dirty="0"/>
              <a:t>The answers may surprise you.</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descr="C:\Users\kerger\Local Settings\Temporary Internet Files\Content.IE5\11BHI526\MP900398801[1].jpg"/>
          <p:cNvPicPr>
            <a:picLocks noChangeAspect="1" noChangeArrowheads="1"/>
          </p:cNvPicPr>
          <p:nvPr/>
        </p:nvPicPr>
        <p:blipFill>
          <a:blip r:embed="rId3" cstate="print"/>
          <a:srcRect/>
          <a:stretch>
            <a:fillRect/>
          </a:stretch>
        </p:blipFill>
        <p:spPr bwMode="auto">
          <a:xfrm>
            <a:off x="3505200" y="2830286"/>
            <a:ext cx="5638800" cy="4027714"/>
          </a:xfrm>
          <a:prstGeom prst="rect">
            <a:avLst/>
          </a:prstGeom>
          <a:noFill/>
        </p:spPr>
      </p:pic>
      <p:sp>
        <p:nvSpPr>
          <p:cNvPr id="4" name="Title 3"/>
          <p:cNvSpPr>
            <a:spLocks noGrp="1"/>
          </p:cNvSpPr>
          <p:nvPr>
            <p:ph type="title"/>
          </p:nvPr>
        </p:nvSpPr>
        <p:spPr/>
        <p:txBody>
          <a:bodyPr/>
          <a:lstStyle/>
          <a:p>
            <a:r>
              <a:rPr lang="en-US" dirty="0"/>
              <a:t>Clients themselves</a:t>
            </a:r>
          </a:p>
        </p:txBody>
      </p:sp>
      <p:sp>
        <p:nvSpPr>
          <p:cNvPr id="5" name="Content Placeholder 4"/>
          <p:cNvSpPr>
            <a:spLocks noGrp="1"/>
          </p:cNvSpPr>
          <p:nvPr>
            <p:ph idx="1"/>
          </p:nvPr>
        </p:nvSpPr>
        <p:spPr/>
        <p:txBody>
          <a:bodyPr/>
          <a:lstStyle/>
          <a:p>
            <a:r>
              <a:rPr lang="en-US" dirty="0"/>
              <a:t>Wishful thinking</a:t>
            </a:r>
          </a:p>
          <a:p>
            <a:r>
              <a:rPr lang="en-US" dirty="0"/>
              <a:t>Unfamiliar with design/construction process</a:t>
            </a:r>
          </a:p>
          <a:p>
            <a:endParaRPr lang="en-US" dirty="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0" name="Picture 6" descr="C:\Users\kerger\Local Settings\Temporary Internet Files\Content.IE5\MPNIJBZQ\MP900443383[1].jpg"/>
          <p:cNvPicPr>
            <a:picLocks noChangeAspect="1" noChangeArrowheads="1"/>
          </p:cNvPicPr>
          <p:nvPr/>
        </p:nvPicPr>
        <p:blipFill>
          <a:blip r:embed="rId3" cstate="print"/>
          <a:srcRect/>
          <a:stretch>
            <a:fillRect/>
          </a:stretch>
        </p:blipFill>
        <p:spPr bwMode="auto">
          <a:xfrm>
            <a:off x="3726609" y="3252787"/>
            <a:ext cx="5417391" cy="3605213"/>
          </a:xfrm>
          <a:prstGeom prst="rect">
            <a:avLst/>
          </a:prstGeom>
          <a:noFill/>
        </p:spPr>
      </p:pic>
      <p:sp>
        <p:nvSpPr>
          <p:cNvPr id="2" name="Title 1"/>
          <p:cNvSpPr>
            <a:spLocks noGrp="1"/>
          </p:cNvSpPr>
          <p:nvPr>
            <p:ph type="title"/>
          </p:nvPr>
        </p:nvSpPr>
        <p:spPr/>
        <p:txBody>
          <a:bodyPr/>
          <a:lstStyle/>
          <a:p>
            <a:r>
              <a:rPr lang="en-US" dirty="0"/>
              <a:t>Outside influences</a:t>
            </a:r>
          </a:p>
        </p:txBody>
      </p:sp>
      <p:sp>
        <p:nvSpPr>
          <p:cNvPr id="3" name="Content Placeholder 2"/>
          <p:cNvSpPr>
            <a:spLocks noGrp="1"/>
          </p:cNvSpPr>
          <p:nvPr>
            <p:ph idx="1"/>
          </p:nvPr>
        </p:nvSpPr>
        <p:spPr>
          <a:xfrm>
            <a:off x="457200" y="1600200"/>
            <a:ext cx="8382000" cy="4525963"/>
          </a:xfrm>
        </p:spPr>
        <p:txBody>
          <a:bodyPr/>
          <a:lstStyle/>
          <a:p>
            <a:r>
              <a:rPr lang="en-US" dirty="0"/>
              <a:t>Marketing for products, rating systems, etc.</a:t>
            </a:r>
          </a:p>
          <a:p>
            <a:pPr lvl="1"/>
            <a:r>
              <a:rPr lang="en-US" dirty="0"/>
              <a:t>Benefits of sustainable design</a:t>
            </a:r>
          </a:p>
          <a:p>
            <a:pPr lvl="1"/>
            <a:r>
              <a:rPr lang="en-US" dirty="0"/>
              <a:t>Advantages of BIM software</a:t>
            </a:r>
            <a:br>
              <a:rPr lang="en-US" dirty="0"/>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And….</a:t>
            </a:r>
          </a:p>
        </p:txBody>
      </p:sp>
      <p:pic>
        <p:nvPicPr>
          <p:cNvPr id="12290" name="Picture 2"/>
          <p:cNvPicPr>
            <a:picLocks noChangeAspect="1" noChangeArrowheads="1"/>
          </p:cNvPicPr>
          <p:nvPr/>
        </p:nvPicPr>
        <p:blipFill>
          <a:blip r:embed="rId3" cstate="print"/>
          <a:srcRect/>
          <a:stretch>
            <a:fillRect/>
          </a:stretch>
        </p:blipFill>
        <p:spPr bwMode="auto">
          <a:xfrm>
            <a:off x="2743200" y="1295400"/>
            <a:ext cx="3429000" cy="5223387"/>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professionals and their proposals and marketing materials</a:t>
            </a:r>
          </a:p>
        </p:txBody>
      </p:sp>
      <p:sp>
        <p:nvSpPr>
          <p:cNvPr id="3" name="Content Placeholder 2"/>
          <p:cNvSpPr>
            <a:spLocks noGrp="1"/>
          </p:cNvSpPr>
          <p:nvPr>
            <p:ph idx="1"/>
          </p:nvPr>
        </p:nvSpPr>
        <p:spPr/>
        <p:txBody>
          <a:bodyPr/>
          <a:lstStyle/>
          <a:p>
            <a:r>
              <a:rPr lang="en-US" dirty="0"/>
              <a:t>Clients try to incorporate these into contracts</a:t>
            </a:r>
          </a:p>
          <a:p>
            <a:r>
              <a:rPr lang="en-US" dirty="0"/>
              <a:t>Law allows a certain amount of “puffery”</a:t>
            </a:r>
          </a:p>
          <a:p>
            <a:pPr lvl="1"/>
            <a:r>
              <a:rPr lang="en-US" dirty="0"/>
              <a:t>Claims not meant to be taken as factual</a:t>
            </a:r>
          </a:p>
          <a:p>
            <a:r>
              <a:rPr lang="en-US" dirty="0"/>
              <a:t>This is not license to make false claims</a:t>
            </a:r>
          </a:p>
          <a:p>
            <a:r>
              <a:rPr lang="en-US" dirty="0"/>
              <a:t>More common problems</a:t>
            </a:r>
          </a:p>
          <a:p>
            <a:pPr lvl="1"/>
            <a:r>
              <a:rPr lang="en-US" dirty="0"/>
              <a:t>Inflated standard of care</a:t>
            </a:r>
          </a:p>
          <a:p>
            <a:pPr lvl="1"/>
            <a:r>
              <a:rPr lang="en-US" dirty="0"/>
              <a:t>Unintentional warranty</a:t>
            </a:r>
          </a:p>
          <a:p>
            <a:pPr lvl="1"/>
            <a:endParaRPr lang="en-US" dirty="0"/>
          </a:p>
        </p:txBody>
      </p:sp>
      <p:pic>
        <p:nvPicPr>
          <p:cNvPr id="13316" name="Picture 4" descr="C:\Users\kerger\Local Settings\Temporary Internet Files\Content.IE5\WTS430C2\MP900255515[1].jpg"/>
          <p:cNvPicPr>
            <a:picLocks noChangeAspect="1" noChangeArrowheads="1"/>
          </p:cNvPicPr>
          <p:nvPr/>
        </p:nvPicPr>
        <p:blipFill>
          <a:blip r:embed="rId3" cstate="print"/>
          <a:srcRect/>
          <a:stretch>
            <a:fillRect/>
          </a:stretch>
        </p:blipFill>
        <p:spPr bwMode="auto">
          <a:xfrm>
            <a:off x="5257800" y="3962400"/>
            <a:ext cx="3657600" cy="2420112"/>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51" name="Picture 15" descr="C:\Users\kerger\Local Settings\Temporary Internet Files\Content.IE5\64YO0COZ\MP900384812[1].jpg"/>
          <p:cNvPicPr>
            <a:picLocks noChangeAspect="1" noChangeArrowheads="1"/>
          </p:cNvPicPr>
          <p:nvPr/>
        </p:nvPicPr>
        <p:blipFill>
          <a:blip r:embed="rId3" cstate="print"/>
          <a:srcRect/>
          <a:stretch>
            <a:fillRect/>
          </a:stretch>
        </p:blipFill>
        <p:spPr bwMode="auto">
          <a:xfrm>
            <a:off x="7515860" y="4191000"/>
            <a:ext cx="1628140" cy="2667000"/>
          </a:xfrm>
          <a:prstGeom prst="rect">
            <a:avLst/>
          </a:prstGeom>
          <a:noFill/>
        </p:spPr>
      </p:pic>
      <p:sp>
        <p:nvSpPr>
          <p:cNvPr id="2" name="Title 1"/>
          <p:cNvSpPr>
            <a:spLocks noGrp="1"/>
          </p:cNvSpPr>
          <p:nvPr>
            <p:ph type="title"/>
          </p:nvPr>
        </p:nvSpPr>
        <p:spPr/>
        <p:txBody>
          <a:bodyPr>
            <a:normAutofit/>
          </a:bodyPr>
          <a:lstStyle/>
          <a:p>
            <a:r>
              <a:rPr lang="en-US" dirty="0"/>
              <a:t>Inflated standard of care</a:t>
            </a:r>
          </a:p>
        </p:txBody>
      </p:sp>
      <p:sp>
        <p:nvSpPr>
          <p:cNvPr id="3" name="Content Placeholder 2"/>
          <p:cNvSpPr>
            <a:spLocks noGrp="1"/>
          </p:cNvSpPr>
          <p:nvPr>
            <p:ph idx="1"/>
          </p:nvPr>
        </p:nvSpPr>
        <p:spPr/>
        <p:txBody>
          <a:bodyPr/>
          <a:lstStyle/>
          <a:p>
            <a:r>
              <a:rPr lang="en-US" dirty="0"/>
              <a:t>“Expert in bridge design”</a:t>
            </a:r>
          </a:p>
          <a:p>
            <a:pPr lvl="1"/>
            <a:r>
              <a:rPr lang="en-US" dirty="0"/>
              <a:t>Can be read as higher, “expert” standard of care</a:t>
            </a:r>
          </a:p>
          <a:p>
            <a:r>
              <a:rPr lang="en-US" dirty="0"/>
              <a:t>Better ideas</a:t>
            </a:r>
          </a:p>
          <a:p>
            <a:pPr lvl="1"/>
            <a:r>
              <a:rPr lang="en-US" dirty="0"/>
              <a:t>“We have designed 5,000 bridges over the last 20 years”</a:t>
            </a:r>
          </a:p>
          <a:p>
            <a:pPr lvl="1"/>
            <a:r>
              <a:rPr lang="en-US" dirty="0"/>
              <a:t>“We have extensive experience in designing bridges”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p:cNvPicPr>
            <a:picLocks noChangeAspect="1" noChangeArrowheads="1"/>
          </p:cNvPicPr>
          <p:nvPr/>
        </p:nvPicPr>
        <p:blipFill>
          <a:blip r:embed="rId3" cstate="print"/>
          <a:srcRect/>
          <a:stretch>
            <a:fillRect/>
          </a:stretch>
        </p:blipFill>
        <p:spPr bwMode="auto">
          <a:xfrm>
            <a:off x="6286500" y="4000500"/>
            <a:ext cx="2857500" cy="2857500"/>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US" dirty="0"/>
              <a:t>The unintentional warranty</a:t>
            </a:r>
          </a:p>
        </p:txBody>
      </p:sp>
      <p:sp>
        <p:nvSpPr>
          <p:cNvPr id="3" name="Content Placeholder 2"/>
          <p:cNvSpPr>
            <a:spLocks noGrp="1"/>
          </p:cNvSpPr>
          <p:nvPr>
            <p:ph idx="1"/>
          </p:nvPr>
        </p:nvSpPr>
        <p:spPr/>
        <p:txBody>
          <a:bodyPr/>
          <a:lstStyle/>
          <a:p>
            <a:r>
              <a:rPr lang="en-US" dirty="0"/>
              <a:t>“Sustainable design has been shown to reduce operating costs by 20% or more…”</a:t>
            </a:r>
          </a:p>
          <a:p>
            <a:r>
              <a:rPr lang="en-US" dirty="0"/>
              <a:t>Really? Even if…</a:t>
            </a:r>
          </a:p>
          <a:p>
            <a:pPr lvl="1"/>
            <a:r>
              <a:rPr lang="en-US" dirty="0"/>
              <a:t>Project is not properly operated or maintained?</a:t>
            </a:r>
          </a:p>
          <a:p>
            <a:pPr lvl="1"/>
            <a:r>
              <a:rPr lang="en-US" dirty="0"/>
              <a:t>Energy costs skyrocket?</a:t>
            </a:r>
          </a:p>
          <a:p>
            <a:r>
              <a:rPr lang="en-US" dirty="0"/>
              <a:t>Claims are not always reasonable</a:t>
            </a:r>
          </a:p>
          <a:p>
            <a:endParaRPr lang="en-US" dirty="0"/>
          </a:p>
          <a:p>
            <a:pPr lvl="1"/>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4638"/>
            <a:ext cx="7848600" cy="1143000"/>
          </a:xfrm>
        </p:spPr>
        <p:txBody>
          <a:bodyPr>
            <a:normAutofit fontScale="90000"/>
          </a:bodyPr>
          <a:lstStyle/>
          <a:p>
            <a:r>
              <a:rPr lang="en-US" dirty="0"/>
              <a:t>Client expectations of perfection </a:t>
            </a:r>
            <a:br>
              <a:rPr lang="en-US" dirty="0"/>
            </a:br>
            <a:r>
              <a:rPr lang="en-US" dirty="0"/>
              <a:t>take many forms</a:t>
            </a:r>
          </a:p>
        </p:txBody>
      </p:sp>
      <p:sp>
        <p:nvSpPr>
          <p:cNvPr id="3" name="Content Placeholder 2"/>
          <p:cNvSpPr>
            <a:spLocks noGrp="1"/>
          </p:cNvSpPr>
          <p:nvPr>
            <p:ph idx="1"/>
          </p:nvPr>
        </p:nvSpPr>
        <p:spPr>
          <a:xfrm>
            <a:off x="1219200" y="1600200"/>
            <a:ext cx="7467600" cy="4525963"/>
          </a:xfrm>
        </p:spPr>
        <p:txBody>
          <a:bodyPr>
            <a:normAutofit fontScale="77500" lnSpcReduction="20000"/>
          </a:bodyPr>
          <a:lstStyle/>
          <a:p>
            <a:r>
              <a:rPr lang="en-US" dirty="0"/>
              <a:t>Design is guaranteed to be defect-free</a:t>
            </a:r>
          </a:p>
          <a:p>
            <a:r>
              <a:rPr lang="en-US" dirty="0"/>
              <a:t>Change orders and RFIs are unnecessary and, when they happen, signal design defects</a:t>
            </a:r>
          </a:p>
          <a:p>
            <a:r>
              <a:rPr lang="en-US" dirty="0"/>
              <a:t>Design professional guarantees that contractor bids won’t exceed budget</a:t>
            </a:r>
          </a:p>
          <a:p>
            <a:r>
              <a:rPr lang="en-US" dirty="0"/>
              <a:t>Design professionals responsible for ensuring that contractor builds the project correctly</a:t>
            </a:r>
          </a:p>
          <a:p>
            <a:r>
              <a:rPr lang="en-US" dirty="0"/>
              <a:t>All extra costs – including betterment – will be paid by the design professional</a:t>
            </a:r>
          </a:p>
          <a:p>
            <a:r>
              <a:rPr lang="en-US" dirty="0"/>
              <a:t>Design professionals guarantee LEED certification and other outcomes they don’t control</a:t>
            </a:r>
          </a:p>
          <a:p>
            <a:r>
              <a:rPr lang="en-US" dirty="0"/>
              <a:t>Design professionals’ insurance covers all of the above</a:t>
            </a:r>
          </a:p>
          <a:p>
            <a:pPr lvl="1"/>
            <a:endParaRPr lang="en-US" dirty="0"/>
          </a:p>
          <a:p>
            <a:pPr lvl="1"/>
            <a:endParaRPr lang="en-US" dirty="0"/>
          </a:p>
          <a:p>
            <a:endParaRPr lang="en-US" dirty="0"/>
          </a:p>
        </p:txBody>
      </p:sp>
      <p:pic>
        <p:nvPicPr>
          <p:cNvPr id="4" name="Picture 5" descr="C:\Users\kerger\Local Settings\Temporary Internet Files\Content.IE5\0UMJM9V9\MP900387299[1].jpg"/>
          <p:cNvPicPr>
            <a:picLocks noChangeAspect="1" noChangeArrowheads="1"/>
          </p:cNvPicPr>
          <p:nvPr/>
        </p:nvPicPr>
        <p:blipFill>
          <a:blip r:embed="rId3" cstate="print"/>
          <a:srcRect l="38551" t="7500" r="42056" b="12500"/>
          <a:stretch>
            <a:fillRect/>
          </a:stretch>
        </p:blipFill>
        <p:spPr bwMode="auto">
          <a:xfrm>
            <a:off x="0" y="0"/>
            <a:ext cx="1185863" cy="6858000"/>
          </a:xfrm>
          <a:prstGeom prst="rect">
            <a:avLst/>
          </a:prstGeom>
          <a:noFill/>
          <a:ln>
            <a:noFill/>
          </a:ln>
          <a:scene3d>
            <a:camera prst="orthographicFront"/>
            <a:lightRig rig="flat" dir="t"/>
          </a:scene3d>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kerger\Local Settings\Temporary Internet Files\Content.IE5\DVEPF5SO\MP900405492[1].jpg"/>
          <p:cNvPicPr>
            <a:picLocks noChangeAspect="1" noChangeArrowheads="1"/>
          </p:cNvPicPr>
          <p:nvPr/>
        </p:nvPicPr>
        <p:blipFill>
          <a:blip r:embed="rId3" cstate="print"/>
          <a:srcRect/>
          <a:stretch>
            <a:fillRect/>
          </a:stretch>
        </p:blipFill>
        <p:spPr bwMode="auto">
          <a:xfrm>
            <a:off x="4770120" y="3733800"/>
            <a:ext cx="4373880" cy="3124200"/>
          </a:xfrm>
          <a:prstGeom prst="rect">
            <a:avLst/>
          </a:prstGeom>
          <a:noFill/>
        </p:spPr>
      </p:pic>
      <p:sp>
        <p:nvSpPr>
          <p:cNvPr id="2" name="Title 1"/>
          <p:cNvSpPr>
            <a:spLocks noGrp="1"/>
          </p:cNvSpPr>
          <p:nvPr>
            <p:ph type="title"/>
          </p:nvPr>
        </p:nvSpPr>
        <p:spPr/>
        <p:txBody>
          <a:bodyPr>
            <a:normAutofit fontScale="90000"/>
          </a:bodyPr>
          <a:lstStyle/>
          <a:p>
            <a:r>
              <a:rPr lang="en-US" dirty="0"/>
              <a:t>Marketing materials in contracts – a dangerous combination</a:t>
            </a:r>
          </a:p>
        </p:txBody>
      </p:sp>
      <p:sp>
        <p:nvSpPr>
          <p:cNvPr id="3" name="Content Placeholder 2"/>
          <p:cNvSpPr>
            <a:spLocks noGrp="1"/>
          </p:cNvSpPr>
          <p:nvPr>
            <p:ph idx="1"/>
          </p:nvPr>
        </p:nvSpPr>
        <p:spPr/>
        <p:txBody>
          <a:bodyPr/>
          <a:lstStyle/>
          <a:p>
            <a:r>
              <a:rPr lang="en-US" dirty="0"/>
              <a:t>Clients try to incorporate marketing materials into the contract</a:t>
            </a:r>
          </a:p>
          <a:p>
            <a:r>
              <a:rPr lang="en-US" dirty="0"/>
              <a:t>Marketing words and phrases can have devastating effect in contracts</a:t>
            </a:r>
          </a:p>
          <a:p>
            <a:pPr lvl="1"/>
            <a:r>
              <a:rPr lang="en-US" dirty="0"/>
              <a:t>“Exceed your expectations”</a:t>
            </a:r>
          </a:p>
          <a:p>
            <a:endParaRPr lang="en-US" dirty="0"/>
          </a:p>
        </p:txBody>
      </p:sp>
      <p:sp>
        <p:nvSpPr>
          <p:cNvPr id="5" name="TextBox 4"/>
          <p:cNvSpPr txBox="1"/>
          <p:nvPr/>
        </p:nvSpPr>
        <p:spPr>
          <a:xfrm rot="1172599">
            <a:off x="7052319" y="4683913"/>
            <a:ext cx="1582808" cy="646331"/>
          </a:xfrm>
          <a:prstGeom prst="rect">
            <a:avLst/>
          </a:prstGeom>
          <a:noFill/>
        </p:spPr>
        <p:txBody>
          <a:bodyPr wrap="square" rtlCol="0">
            <a:spAutoFit/>
          </a:bodyPr>
          <a:lstStyle/>
          <a:p>
            <a:r>
              <a:rPr lang="en-US" b="1" dirty="0">
                <a:solidFill>
                  <a:srgbClr val="FF0000"/>
                </a:solidFill>
                <a:effectLst>
                  <a:outerShdw blurRad="38100" dist="38100" dir="2700000" algn="tl">
                    <a:srgbClr val="000000">
                      <a:alpha val="43137"/>
                    </a:srgbClr>
                  </a:outerShdw>
                </a:effectLst>
              </a:rPr>
              <a:t>Exceed your expectations </a:t>
            </a:r>
          </a:p>
        </p:txBody>
      </p:sp>
      <p:sp>
        <p:nvSpPr>
          <p:cNvPr id="6" name="TextBox 5"/>
          <p:cNvSpPr txBox="1"/>
          <p:nvPr/>
        </p:nvSpPr>
        <p:spPr>
          <a:xfrm>
            <a:off x="7239000" y="5105400"/>
            <a:ext cx="1066800" cy="461665"/>
          </a:xfrm>
          <a:prstGeom prst="rect">
            <a:avLst/>
          </a:prstGeom>
          <a:noFill/>
        </p:spPr>
        <p:txBody>
          <a:bodyPr wrap="square" rtlCol="0">
            <a:spAutoFit/>
          </a:bodyPr>
          <a:lstStyle/>
          <a:p>
            <a:r>
              <a:rPr lang="en-US" sz="2400" b="1" dirty="0">
                <a:solidFill>
                  <a:srgbClr val="FFFF00"/>
                </a:solidFill>
                <a:effectLst>
                  <a:outerShdw blurRad="38100" dist="38100" dir="2700000" algn="tl">
                    <a:srgbClr val="000000">
                      <a:alpha val="43137"/>
                    </a:srgbClr>
                  </a:outerShdw>
                </a:effectLst>
              </a:rPr>
              <a:t>Expert</a:t>
            </a:r>
            <a:endParaRPr lang="en-US" b="1"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rot="20300688">
            <a:off x="7845153" y="4354114"/>
            <a:ext cx="995879" cy="584775"/>
          </a:xfrm>
          <a:prstGeom prst="rect">
            <a:avLst/>
          </a:prstGeom>
          <a:noFill/>
        </p:spPr>
        <p:txBody>
          <a:bodyPr wrap="square" rtlCol="0">
            <a:spAutoFit/>
          </a:bodyPr>
          <a:lstStyle/>
          <a:p>
            <a:r>
              <a:rPr lang="en-US" sz="3200" b="1" dirty="0">
                <a:solidFill>
                  <a:schemeClr val="accent5"/>
                </a:solidFill>
                <a:effectLst>
                  <a:outerShdw blurRad="38100" dist="38100" dir="2700000" algn="tl">
                    <a:srgbClr val="000000">
                      <a:alpha val="43137"/>
                    </a:srgbClr>
                  </a:outerShdw>
                </a:effectLst>
              </a:rPr>
              <a:t>Best</a:t>
            </a:r>
          </a:p>
        </p:txBody>
      </p:sp>
      <p:sp>
        <p:nvSpPr>
          <p:cNvPr id="10" name="TextBox 9"/>
          <p:cNvSpPr txBox="1"/>
          <p:nvPr/>
        </p:nvSpPr>
        <p:spPr>
          <a:xfrm rot="317259">
            <a:off x="7184316" y="4246065"/>
            <a:ext cx="1219200" cy="523220"/>
          </a:xfrm>
          <a:prstGeom prst="rect">
            <a:avLst/>
          </a:prstGeom>
          <a:noFill/>
        </p:spPr>
        <p:txBody>
          <a:bodyPr wrap="square" rtlCol="0">
            <a:spAutoFit/>
          </a:bodyPr>
          <a:lstStyle/>
          <a:p>
            <a:r>
              <a:rPr lang="en-US" sz="2800" b="1" dirty="0">
                <a:solidFill>
                  <a:schemeClr val="accent6"/>
                </a:solidFill>
                <a:effectLst>
                  <a:outerShdw blurRad="38100" dist="38100" dir="2700000" algn="tl">
                    <a:srgbClr val="000000">
                      <a:alpha val="43137"/>
                    </a:srgbClr>
                  </a:outerShdw>
                </a:effectLst>
              </a:rPr>
              <a:t>Ensure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The talk</a:t>
            </a:r>
          </a:p>
        </p:txBody>
      </p:sp>
      <p:sp>
        <p:nvSpPr>
          <p:cNvPr id="5" name="Text Placeholder 4"/>
          <p:cNvSpPr>
            <a:spLocks noGrp="1"/>
          </p:cNvSpPr>
          <p:nvPr>
            <p:ph type="body" idx="1"/>
          </p:nvPr>
        </p:nvSpPr>
        <p:spPr/>
        <p:txBody>
          <a:bodyPr/>
          <a:lstStyle/>
          <a:p>
            <a:r>
              <a:rPr lang="en-US" dirty="0"/>
              <a:t>Not what you think, but every bit as uncomfortable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Not this “Talk”</a:t>
            </a:r>
          </a:p>
        </p:txBody>
      </p:sp>
      <p:pic>
        <p:nvPicPr>
          <p:cNvPr id="17411" name="Picture 3"/>
          <p:cNvPicPr>
            <a:picLocks noChangeAspect="1" noChangeArrowheads="1"/>
          </p:cNvPicPr>
          <p:nvPr/>
        </p:nvPicPr>
        <p:blipFill>
          <a:blip r:embed="rId3" cstate="print"/>
          <a:srcRect/>
          <a:stretch>
            <a:fillRect/>
          </a:stretch>
        </p:blipFill>
        <p:spPr bwMode="auto">
          <a:xfrm>
            <a:off x="762000" y="2133600"/>
            <a:ext cx="7890000" cy="2505075"/>
          </a:xfrm>
          <a:prstGeom prst="rect">
            <a:avLst/>
          </a:prstGeom>
          <a:noFill/>
          <a:ln w="9525">
            <a:noFill/>
            <a:miter lim="800000"/>
            <a:headEnd/>
            <a:tailEnd/>
          </a:ln>
          <a:effectLst/>
        </p:spPr>
      </p:pic>
      <p:sp>
        <p:nvSpPr>
          <p:cNvPr id="7" name="TextBox 6"/>
          <p:cNvSpPr txBox="1"/>
          <p:nvPr/>
        </p:nvSpPr>
        <p:spPr>
          <a:xfrm>
            <a:off x="7086600" y="4724400"/>
            <a:ext cx="1524000" cy="246221"/>
          </a:xfrm>
          <a:prstGeom prst="rect">
            <a:avLst/>
          </a:prstGeom>
          <a:noFill/>
        </p:spPr>
        <p:txBody>
          <a:bodyPr wrap="square" rtlCol="0">
            <a:spAutoFit/>
          </a:bodyPr>
          <a:lstStyle/>
          <a:p>
            <a:pPr algn="r"/>
            <a:r>
              <a:rPr lang="en-US" sz="1000" dirty="0"/>
              <a:t>© 2012 Bill Watterson</a:t>
            </a:r>
          </a:p>
        </p:txBody>
      </p:sp>
      <p:sp>
        <p:nvSpPr>
          <p:cNvPr id="8" name="TextBox 7"/>
          <p:cNvSpPr txBox="1"/>
          <p:nvPr/>
        </p:nvSpPr>
        <p:spPr>
          <a:xfrm>
            <a:off x="762000" y="1676400"/>
            <a:ext cx="2743200" cy="400110"/>
          </a:xfrm>
          <a:prstGeom prst="rect">
            <a:avLst/>
          </a:prstGeom>
          <a:noFill/>
        </p:spPr>
        <p:txBody>
          <a:bodyPr wrap="square" rtlCol="0">
            <a:spAutoFit/>
          </a:bodyPr>
          <a:lstStyle/>
          <a:p>
            <a:r>
              <a:rPr lang="en-US" sz="2000" b="1" dirty="0"/>
              <a:t>Calvin &amp; Hobbes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4" name="Picture 10" descr="C:\Users\kerger\Local Settings\Temporary Internet Files\Content.IE5\MPNIJBZQ\MP900443225[1].jpg"/>
          <p:cNvPicPr>
            <a:picLocks noChangeAspect="1" noChangeArrowheads="1"/>
          </p:cNvPicPr>
          <p:nvPr/>
        </p:nvPicPr>
        <p:blipFill>
          <a:blip r:embed="rId3" cstate="print"/>
          <a:srcRect/>
          <a:stretch>
            <a:fillRect/>
          </a:stretch>
        </p:blipFill>
        <p:spPr bwMode="auto">
          <a:xfrm>
            <a:off x="6018992" y="4800600"/>
            <a:ext cx="2901172" cy="1930698"/>
          </a:xfrm>
          <a:prstGeom prst="rect">
            <a:avLst/>
          </a:prstGeom>
          <a:noFill/>
        </p:spPr>
      </p:pic>
      <p:sp>
        <p:nvSpPr>
          <p:cNvPr id="4" name="Title 3"/>
          <p:cNvSpPr>
            <a:spLocks noGrp="1"/>
          </p:cNvSpPr>
          <p:nvPr>
            <p:ph type="title"/>
          </p:nvPr>
        </p:nvSpPr>
        <p:spPr/>
        <p:txBody>
          <a:bodyPr>
            <a:normAutofit/>
          </a:bodyPr>
          <a:lstStyle/>
          <a:p>
            <a:r>
              <a:rPr lang="en-US" dirty="0"/>
              <a:t>“The Talk” for clients</a:t>
            </a:r>
          </a:p>
        </p:txBody>
      </p:sp>
      <p:sp>
        <p:nvSpPr>
          <p:cNvPr id="5" name="Content Placeholder 4"/>
          <p:cNvSpPr>
            <a:spLocks noGrp="1"/>
          </p:cNvSpPr>
          <p:nvPr>
            <p:ph idx="1"/>
          </p:nvPr>
        </p:nvSpPr>
        <p:spPr/>
        <p:txBody>
          <a:bodyPr/>
          <a:lstStyle/>
          <a:p>
            <a:r>
              <a:rPr lang="en-US" dirty="0"/>
              <a:t>Clients need to know the “facts of life”</a:t>
            </a:r>
          </a:p>
          <a:p>
            <a:pPr lvl="1"/>
            <a:r>
              <a:rPr lang="en-US" dirty="0"/>
              <a:t>No project is perfect</a:t>
            </a:r>
          </a:p>
          <a:p>
            <a:pPr lvl="1"/>
            <a:r>
              <a:rPr lang="en-US" dirty="0"/>
              <a:t>Perfection is not guaranteed</a:t>
            </a:r>
          </a:p>
          <a:p>
            <a:r>
              <a:rPr lang="en-US" dirty="0"/>
              <a:t>Have “The Talk” at the outset of the project</a:t>
            </a:r>
          </a:p>
          <a:p>
            <a:r>
              <a:rPr lang="en-US" dirty="0"/>
              <a:t>Skipping it is tempting but a mistake</a:t>
            </a:r>
          </a:p>
          <a:p>
            <a:pPr lvl="1"/>
            <a:r>
              <a:rPr lang="en-US" dirty="0"/>
              <a:t>Allows inflated expectations to persist</a:t>
            </a:r>
          </a:p>
          <a:p>
            <a:pPr lvl="1"/>
            <a:r>
              <a:rPr lang="en-US" dirty="0"/>
              <a:t>They’ll find out; just not from you</a:t>
            </a:r>
          </a:p>
          <a:p>
            <a:pPr lvl="1"/>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Moving away from the “product” paradigm</a:t>
            </a:r>
          </a:p>
        </p:txBody>
      </p:sp>
      <p:sp>
        <p:nvSpPr>
          <p:cNvPr id="3" name="Text Placeholder 2"/>
          <p:cNvSpPr>
            <a:spLocks noGrp="1"/>
          </p:cNvSpPr>
          <p:nvPr>
            <p:ph type="body" idx="1"/>
          </p:nvPr>
        </p:nvSpPr>
        <p:spPr/>
        <p:txBody>
          <a:bodyPr/>
          <a:lstStyle/>
          <a:p>
            <a:r>
              <a:rPr lang="en-US" dirty="0"/>
              <a:t>A realistic conception of professional services benefits all parties.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A team sport, not a relay race</a:t>
            </a:r>
          </a:p>
        </p:txBody>
      </p:sp>
      <p:pic>
        <p:nvPicPr>
          <p:cNvPr id="6147" name="Picture 3" descr="C:\Users\kerger\Local Settings\Temporary Internet Files\Content.IE5\MPNIJBZQ\MP900341373[1].jpg"/>
          <p:cNvPicPr>
            <a:picLocks noChangeAspect="1" noChangeArrowheads="1"/>
          </p:cNvPicPr>
          <p:nvPr/>
        </p:nvPicPr>
        <p:blipFill>
          <a:blip r:embed="rId3" cstate="print"/>
          <a:srcRect/>
          <a:stretch>
            <a:fillRect/>
          </a:stretch>
        </p:blipFill>
        <p:spPr bwMode="auto">
          <a:xfrm>
            <a:off x="1524000" y="1828800"/>
            <a:ext cx="6164366" cy="4397248"/>
          </a:xfrm>
          <a:prstGeom prst="rect">
            <a:avLst/>
          </a:prstGeom>
          <a:noFill/>
        </p:spPr>
      </p:pic>
      <p:pic>
        <p:nvPicPr>
          <p:cNvPr id="6149" name="Picture 5" descr="C:\Users\kerger\Local Settings\Temporary Internet Files\Content.IE5\11BHI526\MP900399864[1].jpg"/>
          <p:cNvPicPr>
            <a:picLocks noChangeAspect="1" noChangeArrowheads="1"/>
          </p:cNvPicPr>
          <p:nvPr/>
        </p:nvPicPr>
        <p:blipFill>
          <a:blip r:embed="rId4" cstate="print"/>
          <a:srcRect/>
          <a:stretch>
            <a:fillRect/>
          </a:stretch>
        </p:blipFill>
        <p:spPr bwMode="auto">
          <a:xfrm>
            <a:off x="838200" y="1676400"/>
            <a:ext cx="7446125" cy="496214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14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1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design professionals </a:t>
            </a:r>
            <a:br>
              <a:rPr lang="en-US" dirty="0"/>
            </a:br>
            <a:r>
              <a:rPr lang="en-US" dirty="0"/>
              <a:t>can do</a:t>
            </a:r>
          </a:p>
        </p:txBody>
      </p:sp>
      <p:sp>
        <p:nvSpPr>
          <p:cNvPr id="3" name="Text Placeholder 2"/>
          <p:cNvSpPr>
            <a:spLocks noGrp="1"/>
          </p:cNvSpPr>
          <p:nvPr>
            <p:ph type="body" idx="1"/>
          </p:nvPr>
        </p:nvSpPr>
        <p:spPr/>
        <p:txBody>
          <a:bodyPr/>
          <a:lstStyle/>
          <a:p>
            <a:r>
              <a:rPr lang="en-US" dirty="0"/>
              <a:t>On the job, back at the office, and in the community…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On the job</a:t>
            </a:r>
          </a:p>
        </p:txBody>
      </p:sp>
      <p:sp>
        <p:nvSpPr>
          <p:cNvPr id="5" name="Content Placeholder 4"/>
          <p:cNvSpPr>
            <a:spLocks noGrp="1"/>
          </p:cNvSpPr>
          <p:nvPr>
            <p:ph idx="1"/>
          </p:nvPr>
        </p:nvSpPr>
        <p:spPr/>
        <p:txBody>
          <a:bodyPr>
            <a:normAutofit fontScale="85000" lnSpcReduction="20000"/>
          </a:bodyPr>
          <a:lstStyle/>
          <a:p>
            <a:r>
              <a:rPr lang="en-US" dirty="0"/>
              <a:t>Assume role of trusted advisor</a:t>
            </a:r>
          </a:p>
          <a:p>
            <a:r>
              <a:rPr lang="en-US" dirty="0"/>
              <a:t>Have The Talk</a:t>
            </a:r>
          </a:p>
          <a:p>
            <a:r>
              <a:rPr lang="en-US" dirty="0"/>
              <a:t>Discuss and document client expectations </a:t>
            </a:r>
          </a:p>
          <a:p>
            <a:r>
              <a:rPr lang="en-US" dirty="0"/>
              <a:t>Address unrealistic expectations early and often</a:t>
            </a:r>
          </a:p>
          <a:p>
            <a:r>
              <a:rPr lang="en-US" dirty="0"/>
              <a:t>Discuss need for adequate contingency</a:t>
            </a:r>
          </a:p>
          <a:p>
            <a:r>
              <a:rPr lang="en-US" dirty="0"/>
              <a:t>Explain that change orders don’t signal design defects</a:t>
            </a:r>
          </a:p>
          <a:p>
            <a:r>
              <a:rPr lang="en-US" dirty="0"/>
              <a:t>Address “designing to budget” issue</a:t>
            </a:r>
          </a:p>
          <a:p>
            <a:r>
              <a:rPr lang="en-US" dirty="0"/>
              <a:t>Be alert for expectation inflation</a:t>
            </a:r>
          </a:p>
          <a:p>
            <a:r>
              <a:rPr lang="en-US" dirty="0"/>
              <a:t>Deliver bad news appropriately and promptly</a:t>
            </a:r>
          </a:p>
          <a:p>
            <a:r>
              <a:rPr lang="en-US" dirty="0"/>
              <a:t>Foster a team approach on projects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at the office</a:t>
            </a:r>
          </a:p>
        </p:txBody>
      </p:sp>
      <p:sp>
        <p:nvSpPr>
          <p:cNvPr id="3" name="Content Placeholder 2"/>
          <p:cNvSpPr>
            <a:spLocks noGrp="1"/>
          </p:cNvSpPr>
          <p:nvPr>
            <p:ph idx="1"/>
          </p:nvPr>
        </p:nvSpPr>
        <p:spPr/>
        <p:txBody>
          <a:bodyPr>
            <a:normAutofit fontScale="92500"/>
          </a:bodyPr>
          <a:lstStyle/>
          <a:p>
            <a:r>
              <a:rPr lang="en-US" dirty="0"/>
              <a:t>Make sure your marketing materials aren’t fueling client’s expectations of perfection</a:t>
            </a:r>
          </a:p>
          <a:p>
            <a:pPr lvl="1"/>
            <a:r>
              <a:rPr lang="en-US" dirty="0"/>
              <a:t>Have your lawyer, risk manager, and/or broker review</a:t>
            </a:r>
          </a:p>
          <a:p>
            <a:r>
              <a:rPr lang="en-US" dirty="0"/>
              <a:t>Read your professional liability insurance policy and make sure you understand coverage</a:t>
            </a:r>
          </a:p>
          <a:p>
            <a:pPr lvl="1"/>
            <a:r>
              <a:rPr lang="en-US" dirty="0"/>
              <a:t>Review questions with your broker</a:t>
            </a:r>
          </a:p>
          <a:p>
            <a:r>
              <a:rPr lang="en-US" dirty="0"/>
              <a:t>Make sure members of your firm with contract signing authority can spot problems and propose appropriate alternatives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Train your people well</a:t>
            </a:r>
          </a:p>
        </p:txBody>
      </p:sp>
      <p:sp>
        <p:nvSpPr>
          <p:cNvPr id="3" name="Content Placeholder 2"/>
          <p:cNvSpPr>
            <a:spLocks noGrp="1"/>
          </p:cNvSpPr>
          <p:nvPr>
            <p:ph idx="1"/>
          </p:nvPr>
        </p:nvSpPr>
        <p:spPr/>
        <p:txBody>
          <a:bodyPr>
            <a:noAutofit/>
          </a:bodyPr>
          <a:lstStyle/>
          <a:p>
            <a:r>
              <a:rPr lang="en-US" sz="2400" dirty="0"/>
              <a:t>Role and responsibility of the design professional</a:t>
            </a:r>
          </a:p>
          <a:p>
            <a:r>
              <a:rPr lang="en-US" sz="2400" dirty="0"/>
              <a:t>The standard of care for the design professionals</a:t>
            </a:r>
          </a:p>
          <a:p>
            <a:r>
              <a:rPr lang="en-US" sz="2400" dirty="0"/>
              <a:t>Being an effective negotiator</a:t>
            </a:r>
          </a:p>
          <a:p>
            <a:r>
              <a:rPr lang="en-US" sz="2400" dirty="0"/>
              <a:t>Creating client satisfaction – and why it’s important to do so</a:t>
            </a:r>
          </a:p>
          <a:p>
            <a:r>
              <a:rPr lang="en-US" sz="2400" dirty="0"/>
              <a:t>Quality/price/schedule trade-offs – and knowing what’s most important to the client</a:t>
            </a:r>
          </a:p>
          <a:p>
            <a:r>
              <a:rPr lang="en-US" sz="2400" dirty="0"/>
              <a:t>Effective communications and documentation</a:t>
            </a:r>
          </a:p>
          <a:p>
            <a:r>
              <a:rPr lang="en-US" sz="2400" dirty="0"/>
              <a:t>Proper handling of construction phase issues</a:t>
            </a:r>
          </a:p>
          <a:p>
            <a:r>
              <a:rPr lang="en-US" sz="2400" dirty="0"/>
              <a:t>Warning signs and appropriate responses</a:t>
            </a:r>
          </a:p>
          <a:p>
            <a:r>
              <a:rPr lang="en-US" sz="2400" dirty="0"/>
              <a:t>Professional liability insurer’s claims reporting requirements, and the consequences of late reporting of claims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Standard of care</a:t>
            </a:r>
          </a:p>
        </p:txBody>
      </p:sp>
      <p:sp>
        <p:nvSpPr>
          <p:cNvPr id="6" name="Text Placeholder 5"/>
          <p:cNvSpPr>
            <a:spLocks noGrp="1"/>
          </p:cNvSpPr>
          <p:nvPr>
            <p:ph type="body" idx="1"/>
          </p:nvPr>
        </p:nvSpPr>
        <p:spPr/>
        <p:txBody>
          <a:bodyPr/>
          <a:lstStyle/>
          <a:p>
            <a:r>
              <a:rPr lang="en-US" dirty="0"/>
              <a:t>What some clients don’t understand about the…</a:t>
            </a:r>
          </a:p>
        </p:txBody>
      </p:sp>
      <p:pic>
        <p:nvPicPr>
          <p:cNvPr id="7" name="Picture 26" descr="C:\Users\kerger\Local Settings\Temporary Internet Files\Content.IE5\9WYWI943\MP900409000[1].jpg"/>
          <p:cNvPicPr>
            <a:picLocks noChangeAspect="1" noChangeArrowheads="1"/>
          </p:cNvPicPr>
          <p:nvPr/>
        </p:nvPicPr>
        <p:blipFill>
          <a:blip r:embed="rId3" cstate="print">
            <a:lum bright="22000" contrast="16000"/>
          </a:blip>
          <a:srcRect r="56250"/>
          <a:stretch>
            <a:fillRect/>
          </a:stretch>
        </p:blipFill>
        <p:spPr bwMode="auto">
          <a:xfrm>
            <a:off x="6248400" y="772923"/>
            <a:ext cx="2662410" cy="6085077"/>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the community</a:t>
            </a:r>
          </a:p>
        </p:txBody>
      </p:sp>
      <p:sp>
        <p:nvSpPr>
          <p:cNvPr id="3" name="Content Placeholder 2"/>
          <p:cNvSpPr>
            <a:spLocks noGrp="1"/>
          </p:cNvSpPr>
          <p:nvPr>
            <p:ph idx="1"/>
          </p:nvPr>
        </p:nvSpPr>
        <p:spPr/>
        <p:txBody>
          <a:bodyPr/>
          <a:lstStyle/>
          <a:p>
            <a:r>
              <a:rPr lang="en-US" dirty="0"/>
              <a:t>Encourage other ACEC members to address this issue with their clients</a:t>
            </a:r>
          </a:p>
          <a:p>
            <a:r>
              <a:rPr lang="en-US" dirty="0"/>
              <a:t>Disseminate information about this issue in your professional community</a:t>
            </a:r>
          </a:p>
          <a:p>
            <a:r>
              <a:rPr lang="en-US" dirty="0"/>
              <a:t>Stay abreast of developments in professional liability insurance coverage</a:t>
            </a:r>
          </a:p>
          <a:p>
            <a:pPr lvl="1"/>
            <a:r>
              <a:rPr lang="en-US" dirty="0"/>
              <a:t>ACEC PL Insurance Survey of Member Firms</a:t>
            </a:r>
          </a:p>
          <a:p>
            <a:pPr lvl="1"/>
            <a:r>
              <a:rPr lang="en-US" dirty="0"/>
              <a:t>ACEC/NSPE/AIA PL Insurance Survey of Carriers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Questions?</a:t>
            </a:r>
          </a:p>
        </p:txBody>
      </p:sp>
      <p:sp>
        <p:nvSpPr>
          <p:cNvPr id="5" name="Text Placeholder 4"/>
          <p:cNvSpPr>
            <a:spLocks noGrp="1"/>
          </p:cNvSpPr>
          <p:nvPr>
            <p:ph type="body" idx="1"/>
          </p:nvPr>
        </p:nvSpPr>
        <p:spPr/>
        <p:txBody>
          <a:bodyPr/>
          <a:lstStyle/>
          <a:p>
            <a:r>
              <a:rPr lang="en-US" dirty="0"/>
              <a:t>Thank you for your participation!</a:t>
            </a:r>
          </a:p>
        </p:txBody>
      </p:sp>
      <p:sp>
        <p:nvSpPr>
          <p:cNvPr id="6" name="Subtitle 2"/>
          <p:cNvSpPr txBox="1">
            <a:spLocks/>
          </p:cNvSpPr>
          <p:nvPr/>
        </p:nvSpPr>
        <p:spPr>
          <a:xfrm>
            <a:off x="0" y="4953000"/>
            <a:ext cx="8991600" cy="1752600"/>
          </a:xfrm>
          <a:prstGeom prst="rect">
            <a:avLst/>
          </a:prstGeom>
        </p:spPr>
        <p:txBody>
          <a:bodyPr vert="horz" lIns="91440" tIns="45720" rIns="91440" bIns="45720" rtlCol="0" anchor="b">
            <a:normAutofit/>
          </a:bodyPr>
          <a:lstStyle/>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600" b="0" i="0" u="none" strike="noStrike" kern="1200" cap="none" spc="0" normalizeH="0" baseline="0" noProof="0" dirty="0">
                <a:ln>
                  <a:noFill/>
                </a:ln>
                <a:solidFill>
                  <a:schemeClr val="tx1">
                    <a:tint val="75000"/>
                  </a:schemeClr>
                </a:solidFill>
                <a:effectLst/>
                <a:uLnTx/>
                <a:uFillTx/>
                <a:latin typeface="+mn-lt"/>
                <a:ea typeface="+mn-ea"/>
                <a:cs typeface="+mn-cs"/>
              </a:rPr>
              <a:t>Your Name, Title,</a:t>
            </a:r>
            <a:r>
              <a:rPr lang="en-US" sz="2600" dirty="0">
                <a:solidFill>
                  <a:schemeClr val="tx1">
                    <a:tint val="75000"/>
                  </a:schemeClr>
                </a:solidFill>
              </a:rPr>
              <a:t> Company</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600" dirty="0">
                <a:solidFill>
                  <a:schemeClr val="tx1">
                    <a:tint val="75000"/>
                  </a:schemeClr>
                </a:solidFill>
              </a:rPr>
              <a:t>Contact Information</a:t>
            </a:r>
          </a:p>
          <a:p>
            <a:pPr marL="0" marR="0" lvl="0" indent="0" algn="r" defTabSz="914400" rtl="0" eaLnBrk="1" fontAlgn="auto" latinLnBrk="0" hangingPunct="1">
              <a:lnSpc>
                <a:spcPct val="100000"/>
              </a:lnSpc>
              <a:spcBef>
                <a:spcPct val="20000"/>
              </a:spcBef>
              <a:spcAft>
                <a:spcPts val="0"/>
              </a:spcAft>
              <a:buClrTx/>
              <a:buSzTx/>
              <a:buFont typeface="Arial" pitchFamily="34" charset="0"/>
              <a:buNone/>
              <a:tabLst/>
              <a:defRPr/>
            </a:pPr>
            <a:r>
              <a:rPr lang="en-US" sz="2600" dirty="0">
                <a:solidFill>
                  <a:schemeClr val="tx1">
                    <a:tint val="75000"/>
                  </a:schemeClr>
                </a:solidFill>
              </a:rPr>
              <a:t>Email Address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Standard of care ≠ perfection</a:t>
            </a:r>
          </a:p>
        </p:txBody>
      </p:sp>
      <p:sp>
        <p:nvSpPr>
          <p:cNvPr id="3" name="Content Placeholder 2"/>
          <p:cNvSpPr>
            <a:spLocks noGrp="1"/>
          </p:cNvSpPr>
          <p:nvPr>
            <p:ph idx="1"/>
          </p:nvPr>
        </p:nvSpPr>
        <p:spPr/>
        <p:txBody>
          <a:bodyPr>
            <a:normAutofit fontScale="92500" lnSpcReduction="20000"/>
          </a:bodyPr>
          <a:lstStyle/>
          <a:p>
            <a:r>
              <a:rPr lang="en-US" dirty="0"/>
              <a:t>Instead:</a:t>
            </a:r>
          </a:p>
          <a:p>
            <a:pPr lvl="1"/>
            <a:r>
              <a:rPr lang="en-US" dirty="0"/>
              <a:t>Performance with the skill and care ordinarily exercised by members of the same profession practicing under similar circumstances</a:t>
            </a:r>
          </a:p>
          <a:p>
            <a:r>
              <a:rPr lang="en-US" dirty="0"/>
              <a:t>Falling short of standard = negligence</a:t>
            </a:r>
          </a:p>
          <a:p>
            <a:r>
              <a:rPr lang="en-US" dirty="0"/>
              <a:t>Liable for damages caused by your negligence</a:t>
            </a:r>
          </a:p>
          <a:p>
            <a:r>
              <a:rPr lang="en-US" dirty="0"/>
              <a:t>Unique to your discipline</a:t>
            </a:r>
          </a:p>
          <a:p>
            <a:r>
              <a:rPr lang="en-US" dirty="0"/>
              <a:t>Evolves over time</a:t>
            </a:r>
          </a:p>
          <a:p>
            <a:r>
              <a:rPr lang="en-US" dirty="0"/>
              <a:t>Requires expert testimony</a:t>
            </a:r>
          </a:p>
          <a:p>
            <a:r>
              <a:rPr lang="en-US" dirty="0"/>
              <a:t>Contract can change the standard</a:t>
            </a:r>
          </a:p>
        </p:txBody>
      </p:sp>
      <p:pic>
        <p:nvPicPr>
          <p:cNvPr id="4" name="Picture 3" descr="C:\Users\kerger\Local Settings\Temporary Internet Files\Content.IE5\0UMJM9V9\MP900314254[1].jpg"/>
          <p:cNvPicPr>
            <a:picLocks noChangeAspect="1" noChangeArrowheads="1"/>
          </p:cNvPicPr>
          <p:nvPr/>
        </p:nvPicPr>
        <p:blipFill>
          <a:blip r:embed="rId3" cstate="print"/>
          <a:srcRect l="7143" r="21429" b="55000"/>
          <a:stretch>
            <a:fillRect/>
          </a:stretch>
        </p:blipFill>
        <p:spPr bwMode="auto">
          <a:xfrm rot="15983976">
            <a:off x="7145465" y="4539584"/>
            <a:ext cx="1490660" cy="2683116"/>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Not all errors are negligence</a:t>
            </a:r>
          </a:p>
        </p:txBody>
      </p:sp>
      <p:sp>
        <p:nvSpPr>
          <p:cNvPr id="5" name="Text Placeholder 4"/>
          <p:cNvSpPr>
            <a:spLocks noGrp="1"/>
          </p:cNvSpPr>
          <p:nvPr>
            <p:ph type="body" idx="1"/>
          </p:nvPr>
        </p:nvSpPr>
        <p:spPr/>
        <p:txBody>
          <a:bodyPr/>
          <a:lstStyle/>
          <a:p>
            <a:r>
              <a:rPr lang="en-US" dirty="0"/>
              <a:t>Aren’t all errors negligent errors?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Not all “errors” are negligence</a:t>
            </a:r>
          </a:p>
        </p:txBody>
      </p:sp>
      <p:pic>
        <p:nvPicPr>
          <p:cNvPr id="1027" name="Picture 3" descr="C:\Users\kerger\Local Settings\Temporary Internet Files\Content.IE5\L87JDVI3\MP900313963[1].jpg"/>
          <p:cNvPicPr>
            <a:picLocks noChangeAspect="1" noChangeArrowheads="1"/>
          </p:cNvPicPr>
          <p:nvPr/>
        </p:nvPicPr>
        <p:blipFill>
          <a:blip r:embed="rId3" cstate="print"/>
          <a:srcRect/>
          <a:stretch>
            <a:fillRect/>
          </a:stretch>
        </p:blipFill>
        <p:spPr bwMode="auto">
          <a:xfrm>
            <a:off x="304800" y="1600200"/>
            <a:ext cx="8511138" cy="4724400"/>
          </a:xfrm>
          <a:prstGeom prst="rect">
            <a:avLst/>
          </a:prstGeom>
          <a:noFill/>
          <a:ln>
            <a:solidFill>
              <a:schemeClr val="accent6">
                <a:lumMod val="50000"/>
              </a:schemeClr>
            </a:solidFill>
          </a:ln>
          <a:effectLst>
            <a:outerShdw blurRad="50800" dist="38100" algn="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nodeType="clickEffect">
                                  <p:stCondLst>
                                    <p:cond delay="0"/>
                                  </p:stCondLst>
                                  <p:childTnLst>
                                    <p:animEffect transition="out" filter="dissolve">
                                      <p:cBhvr>
                                        <p:cTn id="6" dur="5000"/>
                                        <p:tgtEl>
                                          <p:spTgt spid="1027"/>
                                        </p:tgtEl>
                                      </p:cBhvr>
                                    </p:animEffect>
                                    <p:set>
                                      <p:cBhvr>
                                        <p:cTn id="7" dur="1" fill="hold">
                                          <p:stCondLst>
                                            <p:cond delay="4999"/>
                                          </p:stCondLst>
                                        </p:cTn>
                                        <p:tgtEl>
                                          <p:spTgt spid="10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Not all “errors” are negligence</a:t>
            </a:r>
          </a:p>
        </p:txBody>
      </p:sp>
      <p:pic>
        <p:nvPicPr>
          <p:cNvPr id="2052" name="Picture 4" descr="C:\Users\kerger\Local Settings\Temporary Internet Files\Content.IE5\MPNIJBZQ\MP900438715[1].jpg"/>
          <p:cNvPicPr>
            <a:picLocks noChangeAspect="1" noChangeArrowheads="1"/>
          </p:cNvPicPr>
          <p:nvPr/>
        </p:nvPicPr>
        <p:blipFill>
          <a:blip r:embed="rId3" cstate="print"/>
          <a:srcRect/>
          <a:stretch>
            <a:fillRect/>
          </a:stretch>
        </p:blipFill>
        <p:spPr bwMode="auto">
          <a:xfrm>
            <a:off x="3124200" y="2334102"/>
            <a:ext cx="6019800" cy="452389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Other non-negligent “errors”</a:t>
            </a:r>
          </a:p>
        </p:txBody>
      </p:sp>
      <p:sp>
        <p:nvSpPr>
          <p:cNvPr id="4" name="Content Placeholder 3"/>
          <p:cNvSpPr>
            <a:spLocks noGrp="1"/>
          </p:cNvSpPr>
          <p:nvPr>
            <p:ph idx="1"/>
          </p:nvPr>
        </p:nvSpPr>
        <p:spPr/>
        <p:txBody>
          <a:bodyPr>
            <a:normAutofit fontScale="70000" lnSpcReduction="20000"/>
          </a:bodyPr>
          <a:lstStyle/>
          <a:p>
            <a:pPr lvl="0"/>
            <a:r>
              <a:rPr lang="en-US" dirty="0"/>
              <a:t>Using information provided by others (and upon which the design professional has a right to rely) that turns out to be incomplete or inaccurate</a:t>
            </a:r>
          </a:p>
          <a:p>
            <a:pPr lvl="0"/>
            <a:r>
              <a:rPr lang="en-US" dirty="0"/>
              <a:t>Scope of services reduced by the client when a more complete scope could have prevented or mitigated the loss or cost</a:t>
            </a:r>
          </a:p>
          <a:p>
            <a:pPr lvl="0"/>
            <a:r>
              <a:rPr lang="en-US" dirty="0"/>
              <a:t>Unforeseen site conditions not detected through normal investigations</a:t>
            </a:r>
          </a:p>
          <a:p>
            <a:pPr lvl="0"/>
            <a:r>
              <a:rPr lang="en-US" dirty="0"/>
              <a:t>Client personnel changes that change project goals and expectations</a:t>
            </a:r>
          </a:p>
          <a:p>
            <a:pPr lvl="0"/>
            <a:r>
              <a:rPr lang="en-US" dirty="0"/>
              <a:t>Changes in laws, codes, standards, and technology that occur during the design process</a:t>
            </a:r>
          </a:p>
          <a:p>
            <a:pPr lvl="0"/>
            <a:r>
              <a:rPr lang="en-US" dirty="0"/>
              <a:t>Interpretations made by building officials that differ from the text of the code or from previous determinations</a:t>
            </a:r>
          </a:p>
          <a:p>
            <a:pPr lvl="0"/>
            <a:r>
              <a:rPr lang="en-US" dirty="0"/>
              <a:t>Contractors (and clients) misinterpreting design documents</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TotalTime>
  <Words>7010</Words>
  <Application>Microsoft Macintosh PowerPoint</Application>
  <PresentationFormat>On-screen Show (4:3)</PresentationFormat>
  <Paragraphs>448</Paragraphs>
  <Slides>41</Slides>
  <Notes>41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Client Expectations of Perfection Shifting a Perilous Paradigm</vt:lpstr>
      <vt:lpstr>Today’s agenda</vt:lpstr>
      <vt:lpstr>Client expectations of perfection  take many forms</vt:lpstr>
      <vt:lpstr>Standard of care</vt:lpstr>
      <vt:lpstr>Standard of care ≠ perfection</vt:lpstr>
      <vt:lpstr>Not all errors are negligence</vt:lpstr>
      <vt:lpstr>Not all “errors” are negligence</vt:lpstr>
      <vt:lpstr>Not all “errors” are negligence</vt:lpstr>
      <vt:lpstr>Other non-negligent “errors”</vt:lpstr>
      <vt:lpstr>Professional services are not products or commodities</vt:lpstr>
      <vt:lpstr>Design services are not products</vt:lpstr>
      <vt:lpstr>Design services are  professional services</vt:lpstr>
      <vt:lpstr>Projects are one-of-a-kind originals</vt:lpstr>
      <vt:lpstr>“errors and omissions” insurance is a misnomer</vt:lpstr>
      <vt:lpstr>Professional liability insurance does not cover all “errors and omissions”</vt:lpstr>
      <vt:lpstr>Common client responses </vt:lpstr>
      <vt:lpstr>“Why don’t you buy better coverage, then?”</vt:lpstr>
      <vt:lpstr>“I don’t care if it isn’t covered.”</vt:lpstr>
      <vt:lpstr>“Someone else will sign our contract if you don’t.”</vt:lpstr>
      <vt:lpstr>Design professionals are not insurers of project success</vt:lpstr>
      <vt:lpstr>Contracts and the risk shifting shuffle</vt:lpstr>
      <vt:lpstr>It’s not just a contract thing</vt:lpstr>
      <vt:lpstr>Where do clients’ expectations come from?</vt:lpstr>
      <vt:lpstr>Clients themselves</vt:lpstr>
      <vt:lpstr>Outside influences</vt:lpstr>
      <vt:lpstr>And….</vt:lpstr>
      <vt:lpstr>Design professionals and their proposals and marketing materials</vt:lpstr>
      <vt:lpstr>Inflated standard of care</vt:lpstr>
      <vt:lpstr>The unintentional warranty</vt:lpstr>
      <vt:lpstr>Marketing materials in contracts – a dangerous combination</vt:lpstr>
      <vt:lpstr>The talk</vt:lpstr>
      <vt:lpstr>Not this “Talk”</vt:lpstr>
      <vt:lpstr>“The Talk” for clients</vt:lpstr>
      <vt:lpstr>Moving away from the “product” paradigm</vt:lpstr>
      <vt:lpstr>A team sport, not a relay race</vt:lpstr>
      <vt:lpstr>What design professionals  can do</vt:lpstr>
      <vt:lpstr>On the job</vt:lpstr>
      <vt:lpstr>Back at the office</vt:lpstr>
      <vt:lpstr>Train your people well</vt:lpstr>
      <vt:lpstr>In the community</vt:lpstr>
      <vt:lpstr>Questions?</vt:lpstr>
    </vt:vector>
  </TitlesOfParts>
  <Company>Lockton Companies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Expectations of Perfection Shifting a Perilous Paradigm</dc:title>
  <dc:creator>Karen Erger</dc:creator>
  <cp:lastModifiedBy>Jeff Urbanchuk</cp:lastModifiedBy>
  <cp:revision>114</cp:revision>
  <dcterms:created xsi:type="dcterms:W3CDTF">2012-06-21T17:24:46Z</dcterms:created>
  <dcterms:modified xsi:type="dcterms:W3CDTF">2023-02-14T19:23:08Z</dcterms:modified>
</cp:coreProperties>
</file>