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4"/>
  </p:sldMasterIdLst>
  <p:notesMasterIdLst>
    <p:notesMasterId r:id="rId13"/>
  </p:notesMasterIdLst>
  <p:handoutMasterIdLst>
    <p:handoutMasterId r:id="rId14"/>
  </p:handoutMasterIdLst>
  <p:sldIdLst>
    <p:sldId id="258" r:id="rId5"/>
    <p:sldId id="264" r:id="rId6"/>
    <p:sldId id="270" r:id="rId7"/>
    <p:sldId id="268" r:id="rId8"/>
    <p:sldId id="266" r:id="rId9"/>
    <p:sldId id="269" r:id="rId10"/>
    <p:sldId id="267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1991">
          <p15:clr>
            <a:srgbClr val="A4A3A4"/>
          </p15:clr>
        </p15:guide>
        <p15:guide id="3" orient="horz" pos="2983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1356">
          <p15:clr>
            <a:srgbClr val="A4A3A4"/>
          </p15:clr>
        </p15:guide>
        <p15:guide id="6" pos="2711">
          <p15:clr>
            <a:srgbClr val="A4A3A4"/>
          </p15:clr>
        </p15:guide>
        <p15:guide id="7" pos="4065">
          <p15:clr>
            <a:srgbClr val="A4A3A4"/>
          </p15:clr>
        </p15:guide>
        <p15:guide id="8" pos="54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A82A2A"/>
    <a:srgbClr val="C8102E"/>
    <a:srgbClr val="78BE2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660"/>
  </p:normalViewPr>
  <p:slideViewPr>
    <p:cSldViewPr showGuides="1">
      <p:cViewPr>
        <p:scale>
          <a:sx n="75" d="100"/>
          <a:sy n="75" d="100"/>
        </p:scale>
        <p:origin x="2634" y="618"/>
      </p:cViewPr>
      <p:guideLst>
        <p:guide orient="horz" pos="1008"/>
        <p:guide orient="horz" pos="1991"/>
        <p:guide orient="horz" pos="2983"/>
        <p:guide orient="horz" pos="3974"/>
        <p:guide pos="1356"/>
        <p:guide pos="2711"/>
        <p:guide pos="4065"/>
        <p:guide pos="54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04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E6F26-EA28-4181-A0D5-E140B173DCD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AB97C-7FCF-4D5D-AA65-BA388479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88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80137-5036-4A9B-A1DA-0B4CD224E47B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8295E-455A-419B-956F-84B2769E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295E-455A-419B-956F-84B2769EDA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0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8295E-455A-419B-956F-84B2769EDA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0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ginning Logo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39001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 Architecture, Inc., all rights reserved.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39001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 Architecture, Inc., all rights reserved.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39001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 Architecture, Inc., all rights reserved.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39001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4032677" y="3032126"/>
            <a:ext cx="1078649" cy="793751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39001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4032677" y="3032126"/>
            <a:ext cx="1078649" cy="793751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239001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4032677" y="3032126"/>
            <a:ext cx="1078649" cy="793751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4032677" y="3032126"/>
            <a:ext cx="1078649" cy="793751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221945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6"/>
          <p:cNvSpPr>
            <a:spLocks noEditPoints="1"/>
          </p:cNvSpPr>
          <p:nvPr userDrawn="1"/>
        </p:nvSpPr>
        <p:spPr bwMode="auto">
          <a:xfrm>
            <a:off x="4032676" y="3131344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 userDrawn="1"/>
        </p:nvSpPr>
        <p:spPr>
          <a:xfrm>
            <a:off x="7183540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193704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ub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8604249" cy="68580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172885"/>
            <a:ext cx="8604250" cy="2393209"/>
          </a:xfrm>
        </p:spPr>
        <p:txBody>
          <a:bodyPr lIns="457200" tIns="457200" rIns="457200" bIns="45720"/>
          <a:lstStyle>
            <a:lvl1pPr>
              <a:lnSpc>
                <a:spcPts val="34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5557552"/>
            <a:ext cx="8604251" cy="943848"/>
          </a:xfrm>
          <a:prstGeom prst="rect">
            <a:avLst/>
          </a:prstGeom>
        </p:spPr>
        <p:txBody>
          <a:bodyPr lIns="4572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Sub Click Here To Edit Title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6071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0615" y="3169018"/>
            <a:ext cx="539750" cy="368898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3166973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ub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8604251" cy="316071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baseline="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6071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0615" y="3169018"/>
            <a:ext cx="539750" cy="368898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3172885"/>
            <a:ext cx="8604250" cy="2393209"/>
          </a:xfrm>
        </p:spPr>
        <p:txBody>
          <a:bodyPr lIns="457200" tIns="457200" rIns="457200" bIns="45720"/>
          <a:lstStyle>
            <a:lvl1pPr>
              <a:lnSpc>
                <a:spcPts val="34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5557552"/>
            <a:ext cx="8604251" cy="943848"/>
          </a:xfrm>
          <a:prstGeom prst="rect">
            <a:avLst/>
          </a:prstGeom>
        </p:spPr>
        <p:txBody>
          <a:bodyPr lIns="4572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Sub Click Here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22373976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81603994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3" y="1"/>
            <a:ext cx="4840287" cy="317288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3" y="3225939"/>
            <a:ext cx="4840286" cy="363206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47884"/>
            <a:ext cx="4303714" cy="51011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143260"/>
            <a:ext cx="4309592" cy="1728696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303713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51076683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4" y="-1"/>
            <a:ext cx="4840287" cy="68580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143260"/>
            <a:ext cx="4309592" cy="1728696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303713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13275971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3172886"/>
            <a:ext cx="539750" cy="368511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143260"/>
            <a:ext cx="8616005" cy="1728696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60425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81385830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" y="4760384"/>
            <a:ext cx="4303713" cy="209761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4342776" y="4760384"/>
            <a:ext cx="4261474" cy="2097616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40850" y="4760384"/>
            <a:ext cx="503150" cy="2097616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143260"/>
            <a:ext cx="9156492" cy="1728696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33762914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172885"/>
            <a:ext cx="9144000" cy="368511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143260"/>
            <a:ext cx="9156492" cy="1728696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21365008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 Header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143260"/>
            <a:ext cx="9156492" cy="1728696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172885"/>
            <a:ext cx="9144000" cy="368511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177122268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e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08725"/>
            <a:ext cx="4303714" cy="54927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142269"/>
            <a:ext cx="4309593" cy="4595797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1" y="-992"/>
            <a:ext cx="4303713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303713" y="1142269"/>
            <a:ext cx="4840287" cy="4595797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03713" y="0"/>
            <a:ext cx="4840288" cy="1163175"/>
          </a:xfrm>
        </p:spPr>
        <p:txBody>
          <a:bodyPr vert="horz" lIns="228600" tIns="45720" rIns="228600" bIns="45720" rtlCol="0" anchor="b" anchorCtr="0">
            <a:noAutofit/>
          </a:bodyPr>
          <a:lstStyle>
            <a:lvl1pPr>
              <a:defRPr lang="en-US" sz="24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2600"/>
              </a:lnSpc>
              <a:spcBef>
                <a:spcPct val="0"/>
              </a:spcBef>
              <a:buNone/>
            </a:pPr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9792495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3" y="1"/>
            <a:ext cx="4300537" cy="6308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1" y="1"/>
            <a:ext cx="4303713" cy="317288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6071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3172886"/>
            <a:ext cx="539750" cy="3135839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1" y="6308725"/>
            <a:ext cx="4303713" cy="54919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117020" y="3435349"/>
            <a:ext cx="4178755" cy="2006600"/>
          </a:xfrm>
        </p:spPr>
        <p:txBody>
          <a:bodyPr anchor="ctr">
            <a:noAutofit/>
          </a:bodyPr>
          <a:lstStyle>
            <a:lvl1pPr>
              <a:lnSpc>
                <a:spcPts val="3200"/>
              </a:lnSpc>
              <a:defRPr sz="3200" baseline="0"/>
            </a:lvl1pPr>
          </a:lstStyle>
          <a:p>
            <a:r>
              <a:rPr lang="en-US" dirty="0"/>
              <a:t>Click here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335811946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er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142269"/>
            <a:ext cx="4309593" cy="3405985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1" y="-992"/>
            <a:ext cx="4303713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0" y="1142269"/>
            <a:ext cx="4572000" cy="3405985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571999" y="0"/>
            <a:ext cx="4572001" cy="1163175"/>
          </a:xfrm>
        </p:spPr>
        <p:txBody>
          <a:bodyPr vert="horz" lIns="228600" tIns="45720" rIns="228600" bIns="45720" rtlCol="0" anchor="b" anchorCtr="0">
            <a:noAutofit/>
          </a:bodyPr>
          <a:lstStyle>
            <a:lvl1pPr>
              <a:defRPr lang="en-US" sz="24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2600"/>
              </a:lnSpc>
              <a:spcBef>
                <a:spcPct val="0"/>
              </a:spcBef>
              <a:buNone/>
            </a:pPr>
            <a:r>
              <a:rPr lang="en-US" dirty="0"/>
              <a:t>Header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" y="4735513"/>
            <a:ext cx="4303711" cy="212248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4342394" y="4735513"/>
            <a:ext cx="4261856" cy="212248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42655" y="4735513"/>
            <a:ext cx="501345" cy="2122487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1436094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096304"/>
            <a:ext cx="4303713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903364"/>
            <a:ext cx="4315468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4251"/>
            <a:ext cx="4303713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4" y="-1"/>
            <a:ext cx="4840287" cy="68580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77009185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3" y="1"/>
            <a:ext cx="4840287" cy="317288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3" y="3225939"/>
            <a:ext cx="4840286" cy="363206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47884"/>
            <a:ext cx="4303714" cy="51011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094328"/>
            <a:ext cx="4303713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901388"/>
            <a:ext cx="4315468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1" y="2275"/>
            <a:ext cx="4303713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04308463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90598"/>
            <a:ext cx="8604250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897658"/>
            <a:ext cx="8616005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0" y="-1455"/>
            <a:ext cx="860425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3172885"/>
            <a:ext cx="539750" cy="3685115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45210525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84498"/>
            <a:ext cx="9143264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891558"/>
            <a:ext cx="9155755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0" y="-7555"/>
            <a:ext cx="9143264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40850" y="4760384"/>
            <a:ext cx="503150" cy="2097616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" y="4760384"/>
            <a:ext cx="4303713" cy="209761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4342776" y="4760384"/>
            <a:ext cx="4261474" cy="2097616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95691078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e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08725"/>
            <a:ext cx="4303714" cy="54927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086945"/>
            <a:ext cx="4303713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894005"/>
            <a:ext cx="4315468" cy="4223345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3"/>
          <p:cNvSpPr>
            <a:spLocks noGrp="1"/>
          </p:cNvSpPr>
          <p:nvPr>
            <p:ph type="title" hasCustomPrompt="1"/>
          </p:nvPr>
        </p:nvSpPr>
        <p:spPr>
          <a:xfrm>
            <a:off x="1" y="-5108"/>
            <a:ext cx="4303713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15469" y="1086945"/>
            <a:ext cx="4828531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303712" y="1894005"/>
            <a:ext cx="4841719" cy="4223345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315469" y="0"/>
            <a:ext cx="4828531" cy="1159060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>
              <a:defRPr lang="en-US" sz="2400" b="1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2600"/>
              </a:lnSpc>
              <a:spcBef>
                <a:spcPct val="0"/>
              </a:spcBef>
              <a:buNone/>
            </a:pPr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36604686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er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085552"/>
            <a:ext cx="4303713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892612"/>
            <a:ext cx="4315468" cy="2650133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3"/>
          <p:cNvSpPr>
            <a:spLocks noGrp="1"/>
          </p:cNvSpPr>
          <p:nvPr>
            <p:ph type="title" hasCustomPrompt="1"/>
          </p:nvPr>
        </p:nvSpPr>
        <p:spPr>
          <a:xfrm>
            <a:off x="1" y="-6501"/>
            <a:ext cx="4303713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15469" y="1085552"/>
            <a:ext cx="4828531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303712" y="1892612"/>
            <a:ext cx="4841719" cy="2650133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315469" y="0"/>
            <a:ext cx="4828531" cy="1157667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>
              <a:defRPr lang="en-US" sz="2400" b="1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2600"/>
              </a:lnSpc>
              <a:spcBef>
                <a:spcPct val="0"/>
              </a:spcBef>
              <a:buNone/>
            </a:pPr>
            <a:r>
              <a:rPr lang="en-US" dirty="0"/>
              <a:t>Header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" y="4735513"/>
            <a:ext cx="4303711" cy="212248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4342394" y="4735513"/>
            <a:ext cx="4261856" cy="212248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42655" y="4735513"/>
            <a:ext cx="501345" cy="2122487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104450720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476038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86920"/>
            <a:ext cx="9144000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0" y="4793021"/>
            <a:ext cx="914400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0307554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6416588" cy="476038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86920"/>
            <a:ext cx="9144000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0" y="4793021"/>
            <a:ext cx="914400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453188" y="0"/>
            <a:ext cx="2690812" cy="476038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04600131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29541" y="1777585"/>
            <a:ext cx="2124075" cy="349450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9541" y="534889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2383156" y="1777585"/>
            <a:ext cx="2124075" cy="349450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4636771" y="1777585"/>
            <a:ext cx="2124075" cy="349450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6890386" y="1777585"/>
            <a:ext cx="2124075" cy="349450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2383156" y="534889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636771" y="534889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890386" y="534889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09006416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4" y="0"/>
            <a:ext cx="4300537" cy="316071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3" name="Picture Placeholder 5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160713"/>
            <a:ext cx="2152650" cy="3697288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455744" y="4840659"/>
            <a:ext cx="4688256" cy="943848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5" name="Picture Placeholder 53"/>
          <p:cNvSpPr>
            <a:spLocks noGrp="1"/>
          </p:cNvSpPr>
          <p:nvPr>
            <p:ph type="pic" sz="quarter" idx="18" hasCustomPrompt="1"/>
          </p:nvPr>
        </p:nvSpPr>
        <p:spPr>
          <a:xfrm>
            <a:off x="2150890" y="3160713"/>
            <a:ext cx="2151063" cy="36972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1" y="1"/>
            <a:ext cx="4303713" cy="31988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4455744" y="3377794"/>
            <a:ext cx="4688256" cy="1478593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200" baseline="0"/>
            </a:lvl1pPr>
          </a:lstStyle>
          <a:p>
            <a:r>
              <a:rPr lang="en-US" dirty="0"/>
              <a:t>Click here to edit header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6071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1" name="Freeform 6"/>
          <p:cNvSpPr>
            <a:spLocks noChangeAspect="1" noEditPoints="1"/>
          </p:cNvSpPr>
          <p:nvPr userDrawn="1"/>
        </p:nvSpPr>
        <p:spPr bwMode="auto">
          <a:xfrm>
            <a:off x="4708768" y="6009890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7183540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3316989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29541" y="1380733"/>
            <a:ext cx="2124075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9541" y="3451579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2383156" y="1380733"/>
            <a:ext cx="2124075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4636771" y="1380733"/>
            <a:ext cx="2124075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6890386" y="1380733"/>
            <a:ext cx="2124075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2383156" y="3451579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636771" y="3451579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890386" y="3451579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1" name="Picture Placeholder 14"/>
          <p:cNvSpPr>
            <a:spLocks noGrp="1"/>
          </p:cNvSpPr>
          <p:nvPr>
            <p:ph type="pic" sz="quarter" idx="41" hasCustomPrompt="1"/>
          </p:nvPr>
        </p:nvSpPr>
        <p:spPr>
          <a:xfrm>
            <a:off x="129541" y="4142651"/>
            <a:ext cx="2124075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129541" y="621349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3" name="Picture Placeholder 14"/>
          <p:cNvSpPr>
            <a:spLocks noGrp="1"/>
          </p:cNvSpPr>
          <p:nvPr>
            <p:ph type="pic" sz="quarter" idx="43" hasCustomPrompt="1"/>
          </p:nvPr>
        </p:nvSpPr>
        <p:spPr>
          <a:xfrm>
            <a:off x="2383156" y="4142651"/>
            <a:ext cx="2124075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44" hasCustomPrompt="1"/>
          </p:nvPr>
        </p:nvSpPr>
        <p:spPr>
          <a:xfrm>
            <a:off x="4636771" y="4142651"/>
            <a:ext cx="2124075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45" hasCustomPrompt="1"/>
          </p:nvPr>
        </p:nvSpPr>
        <p:spPr>
          <a:xfrm>
            <a:off x="6890386" y="4142651"/>
            <a:ext cx="2124075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2383156" y="621349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4636771" y="621349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6890386" y="621349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67199466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29541" y="190501"/>
            <a:ext cx="2124075" cy="27776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9541" y="3044950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2383156" y="190501"/>
            <a:ext cx="2124075" cy="27776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4636771" y="190501"/>
            <a:ext cx="2124075" cy="27776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6890386" y="190501"/>
            <a:ext cx="2124075" cy="27776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2383156" y="3044950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636771" y="3044950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890386" y="3044950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41" hasCustomPrompt="1"/>
          </p:nvPr>
        </p:nvSpPr>
        <p:spPr>
          <a:xfrm>
            <a:off x="129541" y="3514726"/>
            <a:ext cx="2124075" cy="27776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129541" y="6369175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43" hasCustomPrompt="1"/>
          </p:nvPr>
        </p:nvSpPr>
        <p:spPr>
          <a:xfrm>
            <a:off x="2383156" y="3514726"/>
            <a:ext cx="2124075" cy="27776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44" hasCustomPrompt="1"/>
          </p:nvPr>
        </p:nvSpPr>
        <p:spPr>
          <a:xfrm>
            <a:off x="4636771" y="3514726"/>
            <a:ext cx="2124075" cy="27776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45" hasCustomPrompt="1"/>
          </p:nvPr>
        </p:nvSpPr>
        <p:spPr>
          <a:xfrm>
            <a:off x="6890386" y="3514726"/>
            <a:ext cx="2124075" cy="27776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2383156" y="6369175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4636771" y="6369175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6890386" y="6369175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</p:spTree>
    <p:extLst>
      <p:ext uri="{BB962C8B-B14F-4D97-AF65-F5344CB8AC3E}">
        <p14:creationId xmlns:p14="http://schemas.microsoft.com/office/powerpoint/2010/main" val="70484243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4341571" y="-1058"/>
            <a:ext cx="4222903" cy="316177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Portrait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3" y="1"/>
            <a:ext cx="4303716" cy="316177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Portrait</a:t>
            </a:r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6491869" y="3198570"/>
            <a:ext cx="2072605" cy="311015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Portrait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1" y="3198571"/>
            <a:ext cx="2152649" cy="311015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Portrait</a:t>
            </a:r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192095" y="3198571"/>
            <a:ext cx="2111618" cy="311015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Portrait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4342776" y="3198571"/>
            <a:ext cx="2110412" cy="311015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Portrait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58" hasCustomPrompt="1"/>
          </p:nvPr>
        </p:nvSpPr>
        <p:spPr>
          <a:xfrm>
            <a:off x="8604250" y="1"/>
            <a:ext cx="539750" cy="630872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6308725"/>
            <a:ext cx="9144000" cy="54927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6429049"/>
            <a:ext cx="215265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2152651" y="6429049"/>
            <a:ext cx="21494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4302126" y="6418609"/>
            <a:ext cx="2151062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6453188" y="6418609"/>
            <a:ext cx="2151062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2152651" y="527433"/>
            <a:ext cx="21494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6417524" y="527433"/>
            <a:ext cx="21494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</p:spTree>
    <p:extLst>
      <p:ext uri="{BB962C8B-B14F-4D97-AF65-F5344CB8AC3E}">
        <p14:creationId xmlns:p14="http://schemas.microsoft.com/office/powerpoint/2010/main" val="245851844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1"/>
            <a:ext cx="4303714" cy="63087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42118" y="0"/>
            <a:ext cx="4801882" cy="63087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08726"/>
            <a:ext cx="4303714" cy="54927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127567444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4340314" y="0"/>
            <a:ext cx="4803686" cy="31607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3" y="0"/>
            <a:ext cx="4303716" cy="31607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6489788" y="3198569"/>
            <a:ext cx="2654212" cy="3659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1" y="3198569"/>
            <a:ext cx="2152649" cy="3659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190508" y="3198569"/>
            <a:ext cx="2113206" cy="3659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4342776" y="3198570"/>
            <a:ext cx="2110412" cy="3659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281271903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Im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4340314" y="3198570"/>
            <a:ext cx="4803686" cy="36594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3" y="0"/>
            <a:ext cx="4303716" cy="316071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6489788" y="1"/>
            <a:ext cx="2654212" cy="316071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1" y="3198572"/>
            <a:ext cx="2152649" cy="3659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190508" y="3198572"/>
            <a:ext cx="2113206" cy="3659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4342776" y="-1"/>
            <a:ext cx="2110413" cy="316071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25308549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roj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09045" y="1755893"/>
            <a:ext cx="8334954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1600" b="0" i="1" dirty="0" smtClean="0">
                <a:solidFill>
                  <a:srgbClr val="FFFFFF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Project Location</a:t>
            </a:r>
          </a:p>
          <a:p>
            <a:pPr marL="0" lvl="0"/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09045" y="663841"/>
            <a:ext cx="8334954" cy="1164167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</p:spTree>
    <p:extLst>
      <p:ext uri="{BB962C8B-B14F-4D97-AF65-F5344CB8AC3E}">
        <p14:creationId xmlns:p14="http://schemas.microsoft.com/office/powerpoint/2010/main" val="146510025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roj Im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09045" y="1755893"/>
            <a:ext cx="8334954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 algn="r">
              <a:lnSpc>
                <a:spcPts val="2000"/>
              </a:lnSpc>
              <a:spcBef>
                <a:spcPts val="0"/>
              </a:spcBef>
              <a:buNone/>
              <a:defRPr lang="en-US" sz="1600" b="0" i="1" dirty="0" smtClean="0">
                <a:solidFill>
                  <a:srgbClr val="FFFFFF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Project Location</a:t>
            </a:r>
          </a:p>
          <a:p>
            <a:pPr marL="0" lvl="0"/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09045" y="663841"/>
            <a:ext cx="8334954" cy="1164167"/>
          </a:xfrm>
        </p:spPr>
        <p:txBody>
          <a:bodyPr/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</p:spTree>
    <p:extLst>
      <p:ext uri="{BB962C8B-B14F-4D97-AF65-F5344CB8AC3E}">
        <p14:creationId xmlns:p14="http://schemas.microsoft.com/office/powerpoint/2010/main" val="182700322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86298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1" y="1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2329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6453188" y="3160712"/>
            <a:ext cx="2151062" cy="314801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2152651" y="2"/>
            <a:ext cx="4294981" cy="3160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1"/>
            <a:ext cx="539750" cy="630872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" name="Rectangle 1"/>
          <p:cNvSpPr/>
          <p:nvPr/>
        </p:nvSpPr>
        <p:spPr>
          <a:xfrm>
            <a:off x="211" y="-1"/>
            <a:ext cx="2152651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03713" y="6347885"/>
            <a:ext cx="2143918" cy="5101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2152651" y="6308725"/>
            <a:ext cx="2151063" cy="55406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11" y="-1"/>
            <a:ext cx="2152651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303713" y="6308725"/>
            <a:ext cx="2143918" cy="5492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/>
          <p:cNvSpPr>
            <a:spLocks noChangeAspect="1" noEditPoints="1"/>
          </p:cNvSpPr>
          <p:nvPr userDrawn="1"/>
        </p:nvSpPr>
        <p:spPr bwMode="auto">
          <a:xfrm>
            <a:off x="5455315" y="3659430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183540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8362639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ides-FO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7" name="Rectangle 3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514350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819293" y="1189170"/>
                <a:ext cx="48282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2.02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19293" y="2379663"/>
                <a:ext cx="48282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0.29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19293" y="3551078"/>
                <a:ext cx="48282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1.43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620966" y="352962"/>
                <a:ext cx="48282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+mj-lt"/>
                  </a:rPr>
                  <a:t>4.41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303713" y="352962"/>
                <a:ext cx="48282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+mj-lt"/>
                  </a:rPr>
                  <a:t>0.29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453188" y="352962"/>
                <a:ext cx="48282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+mj-lt"/>
                  </a:rPr>
                  <a:t>2.06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19293" y="4732031"/>
                <a:ext cx="48282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3.15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152485" y="352962"/>
                <a:ext cx="48282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+mj-lt"/>
                  </a:rPr>
                  <a:t>2.65</a:t>
                </a:r>
              </a:p>
            </p:txBody>
          </p:sp>
          <p:sp>
            <p:nvSpPr>
              <p:cNvPr id="48" name="TextBox 47"/>
              <p:cNvSpPr txBox="1"/>
              <p:nvPr userDrawn="1"/>
            </p:nvSpPr>
            <p:spPr>
              <a:xfrm>
                <a:off x="8620966" y="352962"/>
                <a:ext cx="48282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4.41</a:t>
                </a:r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4303713" y="352962"/>
                <a:ext cx="48282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0.29</a:t>
                </a:r>
              </a:p>
            </p:txBody>
          </p:sp>
          <p:sp>
            <p:nvSpPr>
              <p:cNvPr id="50" name="TextBox 49"/>
              <p:cNvSpPr txBox="1"/>
              <p:nvPr userDrawn="1"/>
            </p:nvSpPr>
            <p:spPr>
              <a:xfrm>
                <a:off x="6453188" y="352962"/>
                <a:ext cx="48282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2.06</a:t>
                </a:r>
              </a:p>
            </p:txBody>
          </p:sp>
          <p:sp>
            <p:nvSpPr>
              <p:cNvPr id="52" name="TextBox 51"/>
              <p:cNvSpPr txBox="1"/>
              <p:nvPr userDrawn="1"/>
            </p:nvSpPr>
            <p:spPr>
              <a:xfrm>
                <a:off x="2152485" y="352962"/>
                <a:ext cx="48282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2.65</a:t>
                </a:r>
              </a:p>
            </p:txBody>
          </p:sp>
          <p:cxnSp>
            <p:nvCxnSpPr>
              <p:cNvPr id="53" name="Straight Connector 52"/>
              <p:cNvCxnSpPr/>
              <p:nvPr userDrawn="1"/>
            </p:nvCxnSpPr>
            <p:spPr>
              <a:xfrm>
                <a:off x="2152650" y="0"/>
                <a:ext cx="0" cy="5143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 userDrawn="1"/>
            </p:nvCxnSpPr>
            <p:spPr>
              <a:xfrm>
                <a:off x="4303713" y="0"/>
                <a:ext cx="0" cy="5143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>
                <a:off x="6442733" y="0"/>
                <a:ext cx="0" cy="5143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 userDrawn="1"/>
            </p:nvCxnSpPr>
            <p:spPr>
              <a:xfrm>
                <a:off x="8600145" y="0"/>
                <a:ext cx="0" cy="5143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>
                <a:off x="0" y="1189170"/>
                <a:ext cx="914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 userDrawn="1"/>
            </p:nvCxnSpPr>
            <p:spPr>
              <a:xfrm>
                <a:off x="0" y="2370124"/>
                <a:ext cx="914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 userDrawn="1"/>
            </p:nvCxnSpPr>
            <p:spPr>
              <a:xfrm>
                <a:off x="0" y="3551078"/>
                <a:ext cx="914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 userDrawn="1"/>
            </p:nvCxnSpPr>
            <p:spPr>
              <a:xfrm>
                <a:off x="0" y="4732031"/>
                <a:ext cx="914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Picture 6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2413" y="1304385"/>
                <a:ext cx="2234220" cy="164181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2" name="TextBox 61"/>
              <p:cNvSpPr txBox="1"/>
              <p:nvPr userDrawn="1"/>
            </p:nvSpPr>
            <p:spPr>
              <a:xfrm>
                <a:off x="4725620" y="1035550"/>
                <a:ext cx="4186145" cy="272382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dirty="0">
                    <a:solidFill>
                      <a:srgbClr val="000000"/>
                    </a:solidFill>
                  </a:rPr>
                  <a:t>REPOSITION OR</a:t>
                </a:r>
                <a:r>
                  <a:rPr lang="en-US" sz="1600" b="1" baseline="0" dirty="0">
                    <a:solidFill>
                      <a:srgbClr val="000000"/>
                    </a:solidFill>
                  </a:rPr>
                  <a:t> CREATE GUIDES ON GRID</a:t>
                </a:r>
                <a:endParaRPr lang="en-US" sz="1600" b="1" dirty="0">
                  <a:solidFill>
                    <a:srgbClr val="000000"/>
                  </a:solidFill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If a guide is accidentally moved or you start with a blank document that does not have guides placed do the following: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baseline="0" dirty="0">
                    <a:solidFill>
                      <a:srgbClr val="000000"/>
                    </a:solidFill>
                  </a:rPr>
                  <a:t>Turn on Snap to Grid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baseline="0" dirty="0">
                    <a:solidFill>
                      <a:srgbClr val="000000"/>
                    </a:solidFill>
                  </a:rPr>
                  <a:t>Set grid settings to 1/24” or .042”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baseline="0" dirty="0">
                    <a:solidFill>
                      <a:srgbClr val="000000"/>
                    </a:solidFill>
                  </a:rPr>
                  <a:t>Turn on both Guide Settings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baseline="0" dirty="0">
                    <a:solidFill>
                      <a:srgbClr val="000000"/>
                    </a:solidFill>
                  </a:rPr>
                  <a:t>Use the lines and grey measurements on this slide to position guides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baseline="0" dirty="0">
                    <a:solidFill>
                      <a:srgbClr val="000000"/>
                    </a:solidFill>
                  </a:rPr>
                  <a:t>To move guides, click on guide outside of slide in grey area and drag to position.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baseline="0" dirty="0">
                    <a:solidFill>
                      <a:srgbClr val="000000"/>
                    </a:solidFill>
                  </a:rPr>
                  <a:t>To add new guides, click on a guide outside of slide in grey area while holding CTRL and drag </a:t>
                </a:r>
                <a:br>
                  <a:rPr lang="en-US" sz="1600" baseline="0" dirty="0">
                    <a:solidFill>
                      <a:srgbClr val="000000"/>
                    </a:solidFill>
                  </a:rPr>
                </a:br>
                <a:r>
                  <a:rPr lang="en-US" sz="1600" baseline="0" dirty="0">
                    <a:solidFill>
                      <a:srgbClr val="000000"/>
                    </a:solidFill>
                  </a:rPr>
                  <a:t>to position </a:t>
                </a: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7835" y="3307251"/>
                <a:ext cx="2468680" cy="1595861"/>
              </a:xfrm>
              <a:prstGeom prst="rect">
                <a:avLst/>
              </a:prstGeom>
              <a:ln w="76200">
                <a:solidFill>
                  <a:schemeClr val="accent2"/>
                </a:solidFill>
                <a:miter lim="800000"/>
              </a:ln>
            </p:spPr>
          </p:pic>
          <p:sp>
            <p:nvSpPr>
              <p:cNvPr id="64" name="Rectangle 63"/>
              <p:cNvSpPr/>
              <p:nvPr userDrawn="1"/>
            </p:nvSpPr>
            <p:spPr>
              <a:xfrm>
                <a:off x="3112610" y="3416660"/>
                <a:ext cx="576075" cy="512967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184823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Footer-FO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EditPoints="1"/>
          </p:cNvSpPr>
          <p:nvPr userDrawn="1"/>
        </p:nvSpPr>
        <p:spPr bwMode="auto">
          <a:xfrm>
            <a:off x="8604525" y="6501400"/>
            <a:ext cx="411480" cy="22860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0753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"/>
            <a:ext cx="8604250" cy="68580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1071" y="5357035"/>
            <a:ext cx="8103180" cy="943848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Sub Click Here To Edit Title</a:t>
            </a:r>
          </a:p>
        </p:txBody>
      </p:sp>
      <p:sp>
        <p:nvSpPr>
          <p:cNvPr id="22" name="Title 3"/>
          <p:cNvSpPr>
            <a:spLocks noGrp="1"/>
          </p:cNvSpPr>
          <p:nvPr>
            <p:ph type="title" hasCustomPrompt="1"/>
          </p:nvPr>
        </p:nvSpPr>
        <p:spPr>
          <a:xfrm>
            <a:off x="501071" y="3941068"/>
            <a:ext cx="8103180" cy="1478593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Cover title click here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3172886"/>
            <a:ext cx="539750" cy="368511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222430513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4303714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613108" y="1205773"/>
            <a:ext cx="1111417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5429400" y="1332302"/>
            <a:ext cx="37146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13108" y="2325114"/>
            <a:ext cx="1111417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9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5429400" y="2451643"/>
            <a:ext cx="37146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613108" y="3442714"/>
            <a:ext cx="1111417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5429400" y="3569243"/>
            <a:ext cx="37146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4613108" y="4560314"/>
            <a:ext cx="1111417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429400" y="4686843"/>
            <a:ext cx="37146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1133482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18835" y="1954722"/>
            <a:ext cx="1119991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5129" y="2081251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718835" y="3074064"/>
            <a:ext cx="1119991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35129" y="3200592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718835" y="4191664"/>
            <a:ext cx="1119991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35129" y="4318192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718835" y="5309264"/>
            <a:ext cx="1119991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5535129" y="5435792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6383" y="1954722"/>
            <a:ext cx="1111417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52676" y="2081251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36383" y="3074064"/>
            <a:ext cx="1111417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52676" y="3200592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36383" y="4191664"/>
            <a:ext cx="1111417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152676" y="4318192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336383" y="5309264"/>
            <a:ext cx="1111417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1152676" y="5435792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32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4" y="-1"/>
            <a:ext cx="4840287" cy="158538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33" name="Picture Placeholder 53"/>
          <p:cNvSpPr>
            <a:spLocks noGrp="1"/>
          </p:cNvSpPr>
          <p:nvPr>
            <p:ph type="pic" sz="quarter" idx="31" hasCustomPrompt="1"/>
          </p:nvPr>
        </p:nvSpPr>
        <p:spPr>
          <a:xfrm>
            <a:off x="1" y="-1"/>
            <a:ext cx="4303713" cy="158538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123435176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8604249" cy="68580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3778253"/>
            <a:ext cx="2012951" cy="2472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1500" b="1" kern="1200" spc="-300" dirty="0">
                <a:ln>
                  <a:noFill/>
                </a:ln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2143571" y="4447954"/>
            <a:ext cx="5875965" cy="1484993"/>
          </a:xfrm>
        </p:spPr>
        <p:txBody>
          <a:bodyPr anchor="b"/>
          <a:lstStyle>
            <a:lvl1pPr>
              <a:lnSpc>
                <a:spcPts val="34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6071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0615" y="3169018"/>
            <a:ext cx="539750" cy="368898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719069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8604251" cy="316071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baseline="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3778253"/>
            <a:ext cx="2012951" cy="2472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1500" b="1" kern="1200" spc="-300" dirty="0">
                <a:ln>
                  <a:solidFill>
                    <a:schemeClr val="tx1"/>
                  </a:solidFill>
                </a:ln>
                <a:noFill/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2143571" y="4447954"/>
            <a:ext cx="5875965" cy="1484993"/>
          </a:xfrm>
        </p:spPr>
        <p:txBody>
          <a:bodyPr anchor="b"/>
          <a:lstStyle>
            <a:lvl1pPr>
              <a:lnSpc>
                <a:spcPts val="34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6071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0615" y="3169018"/>
            <a:ext cx="539750" cy="368898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232126457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-6945"/>
            <a:ext cx="9144000" cy="1164167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1392172"/>
            <a:ext cx="9144000" cy="4290483"/>
          </a:xfrm>
          <a:prstGeom prst="rect">
            <a:avLst/>
          </a:prstGeom>
        </p:spPr>
        <p:txBody>
          <a:bodyPr vert="horz" lIns="228600" tIns="45720" rIns="22860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  <p:sldLayoutId id="2147483995" r:id="rId18"/>
    <p:sldLayoutId id="2147484016" r:id="rId19"/>
    <p:sldLayoutId id="2147484017" r:id="rId20"/>
    <p:sldLayoutId id="2147483996" r:id="rId21"/>
    <p:sldLayoutId id="2147483997" r:id="rId22"/>
    <p:sldLayoutId id="2147483998" r:id="rId23"/>
    <p:sldLayoutId id="2147483999" r:id="rId24"/>
    <p:sldLayoutId id="2147484014" r:id="rId25"/>
    <p:sldLayoutId id="2147484015" r:id="rId26"/>
    <p:sldLayoutId id="2147484000" r:id="rId27"/>
    <p:sldLayoutId id="2147484001" r:id="rId28"/>
    <p:sldLayoutId id="2147484002" r:id="rId29"/>
    <p:sldLayoutId id="2147484003" r:id="rId30"/>
    <p:sldLayoutId id="2147484004" r:id="rId31"/>
    <p:sldLayoutId id="2147484005" r:id="rId32"/>
    <p:sldLayoutId id="2147484006" r:id="rId33"/>
    <p:sldLayoutId id="2147484007" r:id="rId34"/>
    <p:sldLayoutId id="2147484008" r:id="rId35"/>
    <p:sldLayoutId id="2147484009" r:id="rId36"/>
    <p:sldLayoutId id="2147484010" r:id="rId37"/>
    <p:sldLayoutId id="2147484011" r:id="rId38"/>
    <p:sldLayoutId id="2147484012" r:id="rId39"/>
    <p:sldLayoutId id="2147484018" r:id="rId40"/>
    <p:sldLayoutId id="2147484019" r:id="rId41"/>
  </p:sldLayoutIdLst>
  <p:transition>
    <p:fade/>
  </p:transition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1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SzPct val="75000"/>
        <a:buFont typeface="Wingdings" pitchFamily="2" charset="2"/>
        <a:buChar char="§"/>
        <a:defRPr sz="1800" kern="1200" cap="none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spcBef>
          <a:spcPct val="20000"/>
        </a:spcBef>
        <a:buSzPct val="75000"/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spcBef>
          <a:spcPct val="20000"/>
        </a:spcBef>
        <a:buSzPct val="100000"/>
        <a:buFont typeface="Arial Narrow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spcBef>
          <a:spcPct val="20000"/>
        </a:spcBef>
        <a:buSzPct val="85000"/>
        <a:buFont typeface="Wingdings" pitchFamily="2" charset="2"/>
        <a:buChar char="§"/>
        <a:tabLst>
          <a:tab pos="1485900" algn="l"/>
        </a:tabLst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3B56287-4379-83D0-7F8F-54FE8E7D37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3" b="-185"/>
          <a:stretch/>
        </p:blipFill>
        <p:spPr>
          <a:xfrm>
            <a:off x="0" y="0"/>
            <a:ext cx="9143999" cy="6308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990600"/>
            <a:ext cx="4267201" cy="14309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2"/>
                </a:solidFill>
              </a:rPr>
              <a:t>I-74 Corridor over</a:t>
            </a:r>
            <a:br>
              <a:rPr lang="en-US" sz="2800" dirty="0">
                <a:solidFill>
                  <a:schemeClr val="bg2"/>
                </a:solidFill>
              </a:rPr>
            </a:br>
            <a:r>
              <a:rPr lang="en-US" sz="2800" dirty="0">
                <a:solidFill>
                  <a:schemeClr val="bg2"/>
                </a:solidFill>
              </a:rPr>
              <a:t>the Mississippi River</a:t>
            </a:r>
            <a:br>
              <a:rPr lang="en-US" sz="2400" dirty="0">
                <a:solidFill>
                  <a:schemeClr val="bg2"/>
                </a:solidFill>
              </a:rPr>
            </a:br>
            <a:br>
              <a:rPr lang="en-US" sz="1000" dirty="0">
                <a:solidFill>
                  <a:schemeClr val="bg2"/>
                </a:solidFill>
              </a:rPr>
            </a:br>
            <a:r>
              <a:rPr lang="en-US" sz="16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Submitting Firms: </a:t>
            </a:r>
            <a:br>
              <a:rPr lang="en-US" sz="1600" dirty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Benesch and </a:t>
            </a:r>
            <a:br>
              <a:rPr lang="en-US" sz="1600" dirty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Modjeski &amp; Masters</a:t>
            </a:r>
            <a:br>
              <a:rPr lang="en-US" sz="1600" dirty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br>
              <a:rPr lang="en-US" sz="1600" dirty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Client: </a:t>
            </a:r>
            <a:br>
              <a:rPr lang="en-US" sz="1600" dirty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Iowa Department of </a:t>
            </a:r>
            <a:br>
              <a:rPr lang="en-US" sz="1600" dirty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Transportation</a:t>
            </a:r>
            <a:endParaRPr lang="en-US" sz="2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2" descr="https://www.acec.org/default/assets/Image/awards/EEA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400540"/>
            <a:ext cx="1524000" cy="38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CE04C0B-E360-2929-8702-98FB1D018C9E}"/>
              </a:ext>
            </a:extLst>
          </p:cNvPr>
          <p:cNvGrpSpPr/>
          <p:nvPr/>
        </p:nvGrpSpPr>
        <p:grpSpPr>
          <a:xfrm>
            <a:off x="4398288" y="6476218"/>
            <a:ext cx="2459711" cy="237264"/>
            <a:chOff x="5638800" y="4552950"/>
            <a:chExt cx="3253568" cy="313839"/>
          </a:xfrm>
        </p:grpSpPr>
        <p:pic>
          <p:nvPicPr>
            <p:cNvPr id="4" name="Picture 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86C1F278-A4DA-600B-52BA-3F378555A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4552950"/>
              <a:ext cx="1548594" cy="313839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941CAA50-9401-6514-B8FA-470CC76E5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44568" y="4557785"/>
              <a:ext cx="1447800" cy="309003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70ED229-DFFF-BE96-8F28-5F1D39B212BD}"/>
              </a:ext>
            </a:extLst>
          </p:cNvPr>
          <p:cNvSpPr txBox="1"/>
          <p:nvPr/>
        </p:nvSpPr>
        <p:spPr>
          <a:xfrm>
            <a:off x="135312" y="642557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Location: Quad Cities, Iowa and Illinois 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5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08830A-A70F-4F40-A8D1-45B34B5B5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6" r="-1" b="7949"/>
          <a:stretch/>
        </p:blipFill>
        <p:spPr>
          <a:xfrm>
            <a:off x="1" y="-381000"/>
            <a:ext cx="9144000" cy="60915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743D14-2FFF-472C-87D8-E6AD6699192D}"/>
              </a:ext>
            </a:extLst>
          </p:cNvPr>
          <p:cNvSpPr txBox="1"/>
          <p:nvPr/>
        </p:nvSpPr>
        <p:spPr>
          <a:xfrm>
            <a:off x="0" y="5716399"/>
            <a:ext cx="9144000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228600" tIns="228600" rIns="228600" bIns="228600" rtlCol="0" anchor="ctr">
            <a:spAutoFit/>
          </a:bodyPr>
          <a:lstStyle/>
          <a:p>
            <a:r>
              <a:rPr lang="en-US" sz="1800" b="1" i="0" u="none" strike="noStrike" baseline="30000" dirty="0">
                <a:solidFill>
                  <a:srgbClr val="000000"/>
                </a:solidFill>
                <a:latin typeface="+mj-lt"/>
              </a:rPr>
              <a:t>Photo 1: </a:t>
            </a:r>
            <a:r>
              <a:rPr lang="en-US" sz="1800" b="0" i="0" u="none" strike="noStrike" baseline="30000" dirty="0">
                <a:solidFill>
                  <a:srgbClr val="000000"/>
                </a:solidFill>
                <a:latin typeface="+mj-lt"/>
              </a:rPr>
              <a:t>The basket-handle through-arch bridges are the longest spans of this type carrying vehicular traffic in the U.S.</a:t>
            </a:r>
          </a:p>
        </p:txBody>
      </p:sp>
    </p:spTree>
    <p:extLst>
      <p:ext uri="{BB962C8B-B14F-4D97-AF65-F5344CB8AC3E}">
        <p14:creationId xmlns:p14="http://schemas.microsoft.com/office/powerpoint/2010/main" val="10113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CC77C4-8607-4ADA-AC29-0FED6365E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8" y="-385463"/>
            <a:ext cx="9130304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5C7C88-2C25-4495-A7F8-154D24B1F33D}"/>
              </a:ext>
            </a:extLst>
          </p:cNvPr>
          <p:cNvSpPr txBox="1"/>
          <p:nvPr/>
        </p:nvSpPr>
        <p:spPr>
          <a:xfrm>
            <a:off x="0" y="5716399"/>
            <a:ext cx="9144000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228600" tIns="228600" rIns="228600" bIns="228600" rtlCol="0" anchor="ctr">
            <a:spAutoFit/>
          </a:bodyPr>
          <a:lstStyle/>
          <a:p>
            <a:r>
              <a:rPr lang="en-US" sz="1800" b="1" i="0" u="none" strike="noStrike" baseline="30000" dirty="0">
                <a:solidFill>
                  <a:srgbClr val="000000"/>
                </a:solidFill>
                <a:latin typeface="+mj-lt"/>
              </a:rPr>
              <a:t>Photo 2: </a:t>
            </a:r>
            <a:r>
              <a:rPr lang="en-US" sz="1800" b="0" i="0" u="none" strike="noStrike" baseline="30000" dirty="0">
                <a:solidFill>
                  <a:srgbClr val="000000"/>
                </a:solidFill>
                <a:latin typeface="+mj-lt"/>
              </a:rPr>
              <a:t>Preparing for installation of the Keystone Segment on the I-74 Westbound bridge.</a:t>
            </a:r>
          </a:p>
        </p:txBody>
      </p:sp>
    </p:spTree>
    <p:extLst>
      <p:ext uri="{BB962C8B-B14F-4D97-AF65-F5344CB8AC3E}">
        <p14:creationId xmlns:p14="http://schemas.microsoft.com/office/powerpoint/2010/main" val="28221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12E820-4F93-4064-9E82-BCDE0FFE2D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3"/>
          <a:stretch/>
        </p:blipFill>
        <p:spPr>
          <a:xfrm>
            <a:off x="0" y="-1"/>
            <a:ext cx="9144000" cy="57105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E691AA-2741-4DD7-B534-BD3CEDB32D22}"/>
              </a:ext>
            </a:extLst>
          </p:cNvPr>
          <p:cNvSpPr txBox="1"/>
          <p:nvPr/>
        </p:nvSpPr>
        <p:spPr>
          <a:xfrm>
            <a:off x="0" y="5745705"/>
            <a:ext cx="9144000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228600" tIns="228600" rIns="228600" bIns="228600" rtlCol="0" anchor="ctr">
            <a:spAutoFit/>
          </a:bodyPr>
          <a:lstStyle/>
          <a:p>
            <a:r>
              <a:rPr lang="en-US" sz="1800" b="1" i="0" u="none" strike="noStrike" baseline="30000" dirty="0">
                <a:solidFill>
                  <a:srgbClr val="000000"/>
                </a:solidFill>
                <a:latin typeface="+mj-lt"/>
              </a:rPr>
              <a:t>Photo 3: </a:t>
            </a:r>
            <a:r>
              <a:rPr lang="en-US" sz="1800" b="0" i="0" u="none" strike="noStrike" baseline="30000" dirty="0">
                <a:solidFill>
                  <a:srgbClr val="000000"/>
                </a:solidFill>
                <a:latin typeface="+mj-lt"/>
              </a:rPr>
              <a:t>Installation of the Keystone segment on the I-74 Westbound bridge.</a:t>
            </a:r>
          </a:p>
        </p:txBody>
      </p:sp>
    </p:spTree>
    <p:extLst>
      <p:ext uri="{BB962C8B-B14F-4D97-AF65-F5344CB8AC3E}">
        <p14:creationId xmlns:p14="http://schemas.microsoft.com/office/powerpoint/2010/main" val="125374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FE79EF-ED97-4250-8C76-A839481683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2"/>
          <a:stretch/>
        </p:blipFill>
        <p:spPr>
          <a:xfrm>
            <a:off x="0" y="0"/>
            <a:ext cx="9144000" cy="5710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C9CDDE-8E91-4D2A-BB03-ED1F7DFFCD08}"/>
              </a:ext>
            </a:extLst>
          </p:cNvPr>
          <p:cNvSpPr txBox="1"/>
          <p:nvPr/>
        </p:nvSpPr>
        <p:spPr>
          <a:xfrm>
            <a:off x="0" y="5710536"/>
            <a:ext cx="9144000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228600" tIns="228600" rIns="228600" bIns="228600" rtlCol="0" anchor="ctr">
            <a:spAutoFit/>
          </a:bodyPr>
          <a:lstStyle/>
          <a:p>
            <a:r>
              <a:rPr lang="en-US" sz="1800" b="1" i="0" u="none" strike="noStrike" baseline="30000" dirty="0">
                <a:solidFill>
                  <a:srgbClr val="000000"/>
                </a:solidFill>
                <a:latin typeface="+mj-lt"/>
              </a:rPr>
              <a:t>Photo 4: </a:t>
            </a:r>
            <a:r>
              <a:rPr lang="en-US" sz="1800" b="0" i="0" u="none" strike="noStrike" baseline="30000" dirty="0">
                <a:solidFill>
                  <a:srgbClr val="000000"/>
                </a:solidFill>
                <a:latin typeface="+mj-lt"/>
              </a:rPr>
              <a:t>Installation of the base segment of the I-74 arch rib over the custom stainless steel anchor rods.</a:t>
            </a:r>
          </a:p>
        </p:txBody>
      </p:sp>
    </p:spTree>
    <p:extLst>
      <p:ext uri="{BB962C8B-B14F-4D97-AF65-F5344CB8AC3E}">
        <p14:creationId xmlns:p14="http://schemas.microsoft.com/office/powerpoint/2010/main" val="17645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316F97-FB90-476F-96B2-D81ABAB9A0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4" b="30762"/>
          <a:stretch/>
        </p:blipFill>
        <p:spPr>
          <a:xfrm>
            <a:off x="0" y="-1"/>
            <a:ext cx="9144000" cy="5684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30AA5F-E2EE-4C86-B5ED-AEA3314D64A4}"/>
              </a:ext>
            </a:extLst>
          </p:cNvPr>
          <p:cNvSpPr txBox="1"/>
          <p:nvPr/>
        </p:nvSpPr>
        <p:spPr>
          <a:xfrm>
            <a:off x="0" y="5684524"/>
            <a:ext cx="9144000" cy="1015663"/>
          </a:xfrm>
          <a:prstGeom prst="rect">
            <a:avLst/>
          </a:prstGeom>
          <a:solidFill>
            <a:schemeClr val="bg2"/>
          </a:solidFill>
        </p:spPr>
        <p:txBody>
          <a:bodyPr wrap="square" lIns="228600" tIns="228600" rIns="228600" bIns="228600" rtlCol="0" anchor="ctr">
            <a:spAutoFit/>
          </a:bodyPr>
          <a:lstStyle/>
          <a:p>
            <a:r>
              <a:rPr lang="en-US" sz="1800" b="1" i="0" u="none" strike="noStrike" baseline="30000" dirty="0">
                <a:solidFill>
                  <a:srgbClr val="000000"/>
                </a:solidFill>
                <a:latin typeface="+mj-lt"/>
              </a:rPr>
              <a:t>Photo 5: </a:t>
            </a:r>
            <a:r>
              <a:rPr lang="en-US" sz="1800" b="0" i="0" u="none" strike="noStrike" baseline="30000" dirty="0">
                <a:solidFill>
                  <a:srgbClr val="000000"/>
                </a:solidFill>
                <a:latin typeface="+mj-lt"/>
              </a:rPr>
              <a:t>The bridge features a unique, 14-foot-wide bicycle and pedestrian path that cantilevers outboard of the arch rib and offers a scenic route for pedestrian and cyclists. This photo, at midspan of the arch, shows the glass oculus that allows users to look down on the river below.</a:t>
            </a:r>
          </a:p>
        </p:txBody>
      </p:sp>
    </p:spTree>
    <p:extLst>
      <p:ext uri="{BB962C8B-B14F-4D97-AF65-F5344CB8AC3E}">
        <p14:creationId xmlns:p14="http://schemas.microsoft.com/office/powerpoint/2010/main" val="271945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5BDB22-7E23-4BCA-8C6F-45344802E0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4888"/>
          <a:stretch/>
        </p:blipFill>
        <p:spPr>
          <a:xfrm>
            <a:off x="0" y="0"/>
            <a:ext cx="9143999" cy="56845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3B2C70-D177-467C-88D3-A9A40DDAF191}"/>
              </a:ext>
            </a:extLst>
          </p:cNvPr>
          <p:cNvSpPr txBox="1"/>
          <p:nvPr/>
        </p:nvSpPr>
        <p:spPr>
          <a:xfrm>
            <a:off x="0" y="5684524"/>
            <a:ext cx="9144000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228600" tIns="228600" rIns="228600" bIns="228600" rtlCol="0" anchor="ctr">
            <a:spAutoFit/>
          </a:bodyPr>
          <a:lstStyle/>
          <a:p>
            <a:r>
              <a:rPr lang="en-US" sz="1800" b="1" i="0" u="none" strike="noStrike" baseline="30000" dirty="0">
                <a:solidFill>
                  <a:srgbClr val="000000"/>
                </a:solidFill>
                <a:latin typeface="+mj-lt"/>
              </a:rPr>
              <a:t>Photo 6: </a:t>
            </a:r>
            <a:r>
              <a:rPr lang="en-US" sz="1800" b="0" i="0" u="none" strike="noStrike" baseline="30000" dirty="0">
                <a:solidFill>
                  <a:srgbClr val="000000"/>
                </a:solidFill>
                <a:latin typeface="+mj-lt"/>
              </a:rPr>
              <a:t>Fireworks over the new I-74 bridge on December 1, 2021.</a:t>
            </a:r>
          </a:p>
        </p:txBody>
      </p:sp>
    </p:spTree>
    <p:extLst>
      <p:ext uri="{BB962C8B-B14F-4D97-AF65-F5344CB8AC3E}">
        <p14:creationId xmlns:p14="http://schemas.microsoft.com/office/powerpoint/2010/main" val="42875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newspaper&#10;&#10;Description automatically generated">
            <a:extLst>
              <a:ext uri="{FF2B5EF4-FFF2-40B4-BE49-F238E27FC236}">
                <a16:creationId xmlns:a16="http://schemas.microsoft.com/office/drawing/2014/main" id="{480B941B-D231-BAB4-0547-D770A84DC4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175" r="-1" b="-1"/>
          <a:stretch/>
        </p:blipFill>
        <p:spPr>
          <a:xfrm>
            <a:off x="1143000" y="10"/>
            <a:ext cx="685800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555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HDR_Base_4-3_Titlecase_WhiteBkgrd_0414">
  <a:themeElements>
    <a:clrScheme name="HDR White-Brights">
      <a:dk1>
        <a:srgbClr val="54585A"/>
      </a:dk1>
      <a:lt1>
        <a:srgbClr val="000000"/>
      </a:lt1>
      <a:dk2>
        <a:srgbClr val="FFFFFF"/>
      </a:dk2>
      <a:lt2>
        <a:srgbClr val="A8A99E"/>
      </a:lt2>
      <a:accent1>
        <a:srgbClr val="4298B5"/>
      </a:accent1>
      <a:accent2>
        <a:srgbClr val="C8102E"/>
      </a:accent2>
      <a:accent3>
        <a:srgbClr val="CE0058"/>
      </a:accent3>
      <a:accent4>
        <a:srgbClr val="FF8200"/>
      </a:accent4>
      <a:accent5>
        <a:srgbClr val="FFC600"/>
      </a:accent5>
      <a:accent6>
        <a:srgbClr val="78BE20"/>
      </a:accent6>
      <a:hlink>
        <a:srgbClr val="004C97"/>
      </a:hlink>
      <a:folHlink>
        <a:srgbClr val="772583"/>
      </a:folHlink>
    </a:clrScheme>
    <a:fontScheme name="Custom 9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4A6866318C21419C87A4542961DD1B" ma:contentTypeVersion="12" ma:contentTypeDescription="Create a new document." ma:contentTypeScope="" ma:versionID="20eb15cbdac6389f4f9c57e829c37b6e">
  <xsd:schema xmlns:xsd="http://www.w3.org/2001/XMLSchema" xmlns:xs="http://www.w3.org/2001/XMLSchema" xmlns:p="http://schemas.microsoft.com/office/2006/metadata/properties" xmlns:ns2="64c11b6e-3546-457d-b256-f0c77f55dc48" xmlns:ns3="ddef58ca-fe4b-4bfc-9002-f7f4fe26b2b5" targetNamespace="http://schemas.microsoft.com/office/2006/metadata/properties" ma:root="true" ma:fieldsID="15e09c93d83bf70fe3253a2113e7e999" ns2:_="" ns3:_="">
    <xsd:import namespace="64c11b6e-3546-457d-b256-f0c77f55dc48"/>
    <xsd:import namespace="ddef58ca-fe4b-4bfc-9002-f7f4fe26b2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11b6e-3546-457d-b256-f0c77f55dc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f58ca-fe4b-4bfc-9002-f7f4fe26b2b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B3FD6A-2ECB-432C-B17C-B47F6A8AB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4D2B46-4A2F-48C0-8C76-51CCBAA24BB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4c11b6e-3546-457d-b256-f0c77f55dc48"/>
    <ds:schemaRef ds:uri="ddef58ca-fe4b-4bfc-9002-f7f4fe26b2b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FD59F99-1E93-41A1-9562-B9BC96A264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c11b6e-3546-457d-b256-f0c77f55dc48"/>
    <ds:schemaRef ds:uri="ddef58ca-fe4b-4bfc-9002-f7f4fe26b2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HDR_Base_4-3_Titlecase_WhiteBkgrd_0414</Template>
  <TotalTime>732</TotalTime>
  <Words>183</Words>
  <Application>Microsoft Office PowerPoint</Application>
  <PresentationFormat>On-screen Show (4:3)</PresentationFormat>
  <Paragraphs>10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Courier New</vt:lpstr>
      <vt:lpstr>Wingdings</vt:lpstr>
      <vt:lpstr>HDR_Base_4-3_Titlecase_WhiteBkgrd_0414</vt:lpstr>
      <vt:lpstr>I-74 Corridor over the Mississippi River  Submitting Firms:  Benesch and  Modjeski &amp; Masters  Client:  Iowa Department of  Transportation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HDR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Rupiper, Megan</dc:creator>
  <cp:lastModifiedBy>Carr, Chris</cp:lastModifiedBy>
  <cp:revision>61</cp:revision>
  <dcterms:created xsi:type="dcterms:W3CDTF">2016-12-01T17:08:18Z</dcterms:created>
  <dcterms:modified xsi:type="dcterms:W3CDTF">2023-01-17T18:48:50Z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0x010100464A6866318C21419C87A4542961DD1B</vt:lpwstr>
  </property>
</Properties>
</file>