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72" r:id="rId5"/>
    <p:sldMasterId id="2147483729" r:id="rId6"/>
    <p:sldMasterId id="2147483745" r:id="rId7"/>
  </p:sldMasterIdLst>
  <p:notesMasterIdLst>
    <p:notesMasterId r:id="rId21"/>
  </p:notesMasterIdLst>
  <p:handoutMasterIdLst>
    <p:handoutMasterId r:id="rId22"/>
  </p:handoutMasterIdLst>
  <p:sldIdLst>
    <p:sldId id="4577" r:id="rId8"/>
    <p:sldId id="1726328085" r:id="rId9"/>
    <p:sldId id="1726328092" r:id="rId10"/>
    <p:sldId id="1726328073" r:id="rId11"/>
    <p:sldId id="1726328096" r:id="rId12"/>
    <p:sldId id="1726328093" r:id="rId13"/>
    <p:sldId id="1726328094" r:id="rId14"/>
    <p:sldId id="1726328072" r:id="rId15"/>
    <p:sldId id="1726328095" r:id="rId16"/>
    <p:sldId id="1726328089" r:id="rId17"/>
    <p:sldId id="1726328090" r:id="rId18"/>
    <p:sldId id="1726328088" r:id="rId19"/>
    <p:sldId id="4592" r:id="rId20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94D"/>
    <a:srgbClr val="003F5F"/>
    <a:srgbClr val="926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97B298-7818-4C09-90C8-D8625AA81A44}" v="1" dt="2025-06-23T15:05:44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Hall" userId="c864468f-0a8d-4133-80a7-02c11b652153" providerId="ADAL" clId="{9297B298-7818-4C09-90C8-D8625AA81A44}"/>
    <pc:docChg chg="custSel addSld delSld modSld">
      <pc:chgData name="Steve Hall" userId="c864468f-0a8d-4133-80a7-02c11b652153" providerId="ADAL" clId="{9297B298-7818-4C09-90C8-D8625AA81A44}" dt="2025-06-23T15:14:44.723" v="845" actId="20577"/>
      <pc:docMkLst>
        <pc:docMk/>
      </pc:docMkLst>
      <pc:sldChg chg="del">
        <pc:chgData name="Steve Hall" userId="c864468f-0a8d-4133-80a7-02c11b652153" providerId="ADAL" clId="{9297B298-7818-4C09-90C8-D8625AA81A44}" dt="2025-06-23T15:02:20.942" v="0" actId="47"/>
        <pc:sldMkLst>
          <pc:docMk/>
          <pc:sldMk cId="1323924535" sldId="268"/>
        </pc:sldMkLst>
      </pc:sldChg>
      <pc:sldChg chg="modSp mod">
        <pc:chgData name="Steve Hall" userId="c864468f-0a8d-4133-80a7-02c11b652153" providerId="ADAL" clId="{9297B298-7818-4C09-90C8-D8625AA81A44}" dt="2025-06-23T15:12:10.739" v="725" actId="20577"/>
        <pc:sldMkLst>
          <pc:docMk/>
          <pc:sldMk cId="2710475323" sldId="4592"/>
        </pc:sldMkLst>
        <pc:spChg chg="mod">
          <ac:chgData name="Steve Hall" userId="c864468f-0a8d-4133-80a7-02c11b652153" providerId="ADAL" clId="{9297B298-7818-4C09-90C8-D8625AA81A44}" dt="2025-06-23T15:12:10.739" v="725" actId="20577"/>
          <ac:spMkLst>
            <pc:docMk/>
            <pc:sldMk cId="2710475323" sldId="4592"/>
            <ac:spMk id="3" creationId="{1E7AA502-B092-7E44-BA40-26AAF4699A0B}"/>
          </ac:spMkLst>
        </pc:spChg>
      </pc:sldChg>
      <pc:sldChg chg="modSp mod">
        <pc:chgData name="Steve Hall" userId="c864468f-0a8d-4133-80a7-02c11b652153" providerId="ADAL" clId="{9297B298-7818-4C09-90C8-D8625AA81A44}" dt="2025-06-23T15:10:11.308" v="676" actId="255"/>
        <pc:sldMkLst>
          <pc:docMk/>
          <pc:sldMk cId="3589641038" sldId="1726328073"/>
        </pc:sldMkLst>
        <pc:spChg chg="mod">
          <ac:chgData name="Steve Hall" userId="c864468f-0a8d-4133-80a7-02c11b652153" providerId="ADAL" clId="{9297B298-7818-4C09-90C8-D8625AA81A44}" dt="2025-06-23T15:10:11.308" v="676" actId="255"/>
          <ac:spMkLst>
            <pc:docMk/>
            <pc:sldMk cId="3589641038" sldId="1726328073"/>
            <ac:spMk id="3" creationId="{AC2FB1CA-7CCF-2240-85D4-36827C5FB837}"/>
          </ac:spMkLst>
        </pc:spChg>
      </pc:sldChg>
      <pc:sldChg chg="modSp mod">
        <pc:chgData name="Steve Hall" userId="c864468f-0a8d-4133-80a7-02c11b652153" providerId="ADAL" clId="{9297B298-7818-4C09-90C8-D8625AA81A44}" dt="2025-06-23T15:12:28.520" v="727" actId="20577"/>
        <pc:sldMkLst>
          <pc:docMk/>
          <pc:sldMk cId="4223865497" sldId="1726328085"/>
        </pc:sldMkLst>
        <pc:spChg chg="mod">
          <ac:chgData name="Steve Hall" userId="c864468f-0a8d-4133-80a7-02c11b652153" providerId="ADAL" clId="{9297B298-7818-4C09-90C8-D8625AA81A44}" dt="2025-06-23T15:12:28.520" v="727" actId="20577"/>
          <ac:spMkLst>
            <pc:docMk/>
            <pc:sldMk cId="4223865497" sldId="1726328085"/>
            <ac:spMk id="3" creationId="{2AB67EDA-170D-631E-722D-F4B3915AF207}"/>
          </ac:spMkLst>
        </pc:spChg>
      </pc:sldChg>
      <pc:sldChg chg="del">
        <pc:chgData name="Steve Hall" userId="c864468f-0a8d-4133-80a7-02c11b652153" providerId="ADAL" clId="{9297B298-7818-4C09-90C8-D8625AA81A44}" dt="2025-06-23T15:11:50.142" v="678" actId="47"/>
        <pc:sldMkLst>
          <pc:docMk/>
          <pc:sldMk cId="790356503" sldId="1726328087"/>
        </pc:sldMkLst>
      </pc:sldChg>
      <pc:sldChg chg="modSp mod">
        <pc:chgData name="Steve Hall" userId="c864468f-0a8d-4133-80a7-02c11b652153" providerId="ADAL" clId="{9297B298-7818-4C09-90C8-D8625AA81A44}" dt="2025-06-23T15:05:14.436" v="190" actId="6549"/>
        <pc:sldMkLst>
          <pc:docMk/>
          <pc:sldMk cId="3241939214" sldId="1726328092"/>
        </pc:sldMkLst>
        <pc:spChg chg="mod">
          <ac:chgData name="Steve Hall" userId="c864468f-0a8d-4133-80a7-02c11b652153" providerId="ADAL" clId="{9297B298-7818-4C09-90C8-D8625AA81A44}" dt="2025-06-23T15:05:14.436" v="190" actId="6549"/>
          <ac:spMkLst>
            <pc:docMk/>
            <pc:sldMk cId="3241939214" sldId="1726328092"/>
            <ac:spMk id="3" creationId="{2EC3B5D4-E3FF-C20D-0677-EBFDF67D8327}"/>
          </ac:spMkLst>
        </pc:spChg>
      </pc:sldChg>
      <pc:sldChg chg="modSp mod">
        <pc:chgData name="Steve Hall" userId="c864468f-0a8d-4133-80a7-02c11b652153" providerId="ADAL" clId="{9297B298-7818-4C09-90C8-D8625AA81A44}" dt="2025-06-23T15:14:44.723" v="845" actId="20577"/>
        <pc:sldMkLst>
          <pc:docMk/>
          <pc:sldMk cId="1110440271" sldId="1726328095"/>
        </pc:sldMkLst>
        <pc:spChg chg="mod">
          <ac:chgData name="Steve Hall" userId="c864468f-0a8d-4133-80a7-02c11b652153" providerId="ADAL" clId="{9297B298-7818-4C09-90C8-D8625AA81A44}" dt="2025-06-23T15:14:44.723" v="845" actId="20577"/>
          <ac:spMkLst>
            <pc:docMk/>
            <pc:sldMk cId="1110440271" sldId="1726328095"/>
            <ac:spMk id="5" creationId="{E28204AE-842A-73D0-A0E6-C8BB1A89B15C}"/>
          </ac:spMkLst>
        </pc:spChg>
      </pc:sldChg>
      <pc:sldChg chg="modSp add mod">
        <pc:chgData name="Steve Hall" userId="c864468f-0a8d-4133-80a7-02c11b652153" providerId="ADAL" clId="{9297B298-7818-4C09-90C8-D8625AA81A44}" dt="2025-06-23T15:13:00.507" v="729" actId="255"/>
        <pc:sldMkLst>
          <pc:docMk/>
          <pc:sldMk cId="707482782" sldId="1726328096"/>
        </pc:sldMkLst>
        <pc:spChg chg="mod">
          <ac:chgData name="Steve Hall" userId="c864468f-0a8d-4133-80a7-02c11b652153" providerId="ADAL" clId="{9297B298-7818-4C09-90C8-D8625AA81A44}" dt="2025-06-23T15:13:00.507" v="729" actId="255"/>
          <ac:spMkLst>
            <pc:docMk/>
            <pc:sldMk cId="707482782" sldId="1726328096"/>
            <ac:spMk id="3" creationId="{9E09BE31-BAB6-1456-D7A1-583B5F722733}"/>
          </ac:spMkLst>
        </pc:spChg>
      </pc:sldChg>
      <pc:sldMasterChg chg="delSldLayout">
        <pc:chgData name="Steve Hall" userId="c864468f-0a8d-4133-80a7-02c11b652153" providerId="ADAL" clId="{9297B298-7818-4C09-90C8-D8625AA81A44}" dt="2025-06-23T15:02:20.942" v="0" actId="47"/>
        <pc:sldMasterMkLst>
          <pc:docMk/>
          <pc:sldMasterMk cId="985403304" sldId="2147483686"/>
        </pc:sldMasterMkLst>
        <pc:sldLayoutChg chg="del">
          <pc:chgData name="Steve Hall" userId="c864468f-0a8d-4133-80a7-02c11b652153" providerId="ADAL" clId="{9297B298-7818-4C09-90C8-D8625AA81A44}" dt="2025-06-23T15:02:20.942" v="0" actId="47"/>
          <pc:sldLayoutMkLst>
            <pc:docMk/>
            <pc:sldMasterMk cId="985403304" sldId="2147483686"/>
            <pc:sldLayoutMk cId="2937430223" sldId="214748377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5A2411-5012-2443-C383-1BE9113B2C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33501" y="344117"/>
            <a:ext cx="5082071" cy="330351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r>
              <a:rPr lang="en-US"/>
              <a:t>ACEC Colorado 2024 Annual Conference | April 24-25, 2024  |  </a:t>
            </a:r>
            <a:r>
              <a:rPr lang="en-US" err="1"/>
              <a:t>acec-co.org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3BA37-B6FE-FDD2-DA57-358383F44C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33501" y="8728934"/>
            <a:ext cx="2560636" cy="330351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 sz="1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DDF0A-4898-B786-4E88-0DB7765E15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69674" y="8728934"/>
            <a:ext cx="2560636" cy="330351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39AD1857-534A-7347-A68C-FFF4AEDCE45A}" type="slidenum">
              <a:rPr lang="en-US" sz="1000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90144973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909" userDrawn="1">
          <p15:clr>
            <a:srgbClr val="F26B43"/>
          </p15:clr>
        </p15:guide>
        <p15:guide id="2" pos="2189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A749657-BC07-48DF-BEC3-B091608A4C43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444546"/>
            <a:ext cx="5558801" cy="363702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3BDF38C-8B34-4E3B-8C84-CD01AB498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5/03/03/2025-03527/implementing-the-presidents-department-of-government-efficiency-cost-efficiency-initiative" TargetMode="External"/><Relationship Id="rId7" Type="http://schemas.openxmlformats.org/officeDocument/2006/relationships/hyperlink" Target="https://www.federalregister.gov/documents/2025/04/18/2025-06839/restoring-common-sense-to-federal-procurement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federalregister.gov/documents/2025/04/18/2025-06835/ensuring-commercial-cost-effective-solutions-in-federal-contracts" TargetMode="External"/><Relationship Id="rId5" Type="http://schemas.openxmlformats.org/officeDocument/2006/relationships/hyperlink" Target="https://www.federalregister.gov/documents/2025/04/15/2025-06461/modernizing-defense-acquisitions-and-spurring-innovation-in-the-defense-industrial-base" TargetMode="External"/><Relationship Id="rId4" Type="http://schemas.openxmlformats.org/officeDocument/2006/relationships/hyperlink" Target="https://www.federalregister.gov/documents/2025/03/25/2025-05197/eliminating-waste-and-saving-taxpayer-dollars-by-consolidating-procurement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43E4E-C4DE-4AD7-8514-A240FD280D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87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430CD-DCF8-B4B6-B4CB-CEB08EDA2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3D37ED-3920-DA73-6334-0ECA62FC78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A17E42-0CD5-081B-0832-946C130B27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7F8C9-DDFA-43AD-9654-FCA9E4445E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3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80817-A9A7-4DA1-0CB4-F7FAC2423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5E3148-5150-F37D-975B-50ACC35719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07955A-C020-DB25-3778-245947C07C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Executive Order 14222</a:t>
            </a:r>
          </a:p>
          <a:p>
            <a:r>
              <a:rPr lang="en-US">
                <a:hlinkClick r:id="rId3"/>
              </a:rPr>
              <a:t>Federal Register :: Implementing the President's "Department of Government Efficiency" Cost Efficiency Initiative</a:t>
            </a:r>
            <a:endParaRPr lang="en-US"/>
          </a:p>
          <a:p>
            <a:r>
              <a:rPr lang="en-US"/>
              <a:t>Executive Order 14240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hlinkClick r:id="rId4"/>
              </a:rPr>
              <a:t>Federal Register :: Eliminating Waste and Saving Taxpayer Dollars by Consolidating Procurement</a:t>
            </a:r>
            <a:endParaRPr lang="en-US"/>
          </a:p>
          <a:p>
            <a:r>
              <a:rPr lang="en-US"/>
              <a:t>Executive Order 14265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hlinkClick r:id="rId5"/>
              </a:rPr>
              <a:t>Federal Register :: Modernizing Defense Acquisitions and Spurring Innovation in the Defense Industrial Base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Executive Order 14271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hlinkClick r:id="rId6"/>
              </a:rPr>
              <a:t>Federal Register :: Ensuring Commercial, Cost-Effective Solutions in Federal Contracts</a:t>
            </a:r>
            <a:endParaRPr lang="en-US"/>
          </a:p>
          <a:p>
            <a:r>
              <a:rPr lang="en-US"/>
              <a:t>Executive Order 14275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hlinkClick r:id="rId7"/>
              </a:rPr>
              <a:t>Federal Register :: Restoring Common Sense to Federal Procurement</a:t>
            </a:r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74C18-F43A-7EFC-76D8-BFD865C632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92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1ACAB-B576-E6F3-143B-A54ED6688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198444-F256-3910-F627-5FFD587AEB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292609-C4BC-9C16-6661-2C02BDA56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C64D-B1E0-5B3B-55E0-2446FECA0A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2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6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9E1B7-E24C-E5E1-1795-4578B982C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DE795D-57E7-E84E-627D-CE9237BCB4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7F1AD3-DEAE-7306-4AB6-A465563057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2FEFF-9899-6B5D-D2C1-8422ECC69D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24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C34CFE-3265-EE3C-885D-7DF4C8684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FFE11E-89E7-0A6B-9837-0A39B6371E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34AD84-C25F-6A3B-2330-E401709DC6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4C1CD-7723-2B43-DC2D-EB35A8D1F1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14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4C143-6566-626E-B19C-8788FB027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8532B9-ACDB-AA65-BE49-4DF734BB9A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E976CB-3336-3818-EA05-DC9B9C928E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1EC20-8965-3A72-DBFD-988E9602A0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0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0469F-0056-ABB9-021A-9803C3E50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D6BFB9-C1C6-CF48-06CE-E704653B61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3E9406-690F-AB76-7F7A-86F82B56E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FEEFF-A208-165D-4384-049C5F51F0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03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C4F89-99C2-754A-F387-78D70D86F5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CDCF2D-3ED9-982C-6652-037317C2F3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BDB4DE-9185-FF59-403F-A2DCA413EC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BB28B-2B7C-B9A9-BAF9-949349F594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84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3DB10-A44D-6421-9FFB-4BF096772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C5BB83-588D-BA34-1B27-67689DD8F4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A2312E-6802-FE28-8AEB-A7CA02DFF0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766C4-5929-2822-A6F1-6C4473683F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71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A07E4-407B-79A1-6421-1F37EFE7A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9E3824-9BC3-8054-F710-28CC0E3EB1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0F79D6-3FBE-4932-36B4-FB2351B38F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E07ED-72CE-6606-701A-8EF33B41C2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18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EDE5C-3C8B-52EB-1B52-AB3B99F0A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5FCDC9-8291-1786-8ECA-7576E7370F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82EA19-6434-052C-046C-513AA725B2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16B05-53FB-5157-3AA3-86981FF1D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DF38C-8B34-4E3B-8C84-CD01AB498D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7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4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5928C-CFE8-9787-A056-69E17106D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662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789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AF90-28ED-7CBA-2B5E-26A91B016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0A82E-D849-62FD-B2DF-507510427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2F716-C6E5-6CD1-1F0F-0D61C4901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8062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CE7D-F36C-B200-6879-7F6F35D40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AB489-C946-ACD2-A7D4-D2C4BC02D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3641B-A2A1-43C4-A06A-12A713292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859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DBAE-B571-41E8-D964-E02449D84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1CA3B-4E4C-BB40-1DBE-3637F3167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8558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213231-1D32-838F-AF02-400C6FB9F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1D7C6-86C1-0C2E-3B10-5997145C1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348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2516-6E33-854C-8E2F-0AF01FB412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56589"/>
            <a:ext cx="10515600" cy="702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883D5-6F6A-004A-A89B-0E49819757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14551"/>
            <a:ext cx="10515600" cy="4048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655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P HORIZONTAL IM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5306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063666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D165-49B0-44FF-A267-367F5A6EE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9514"/>
            <a:ext cx="9144000" cy="2128049"/>
          </a:xfrm>
        </p:spPr>
        <p:txBody>
          <a:bodyPr anchor="b"/>
          <a:lstStyle>
            <a:lvl1pPr algn="ctr">
              <a:lnSpc>
                <a:spcPct val="12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52800-74D6-4A78-AC9B-8E737A1A3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1162"/>
            <a:ext cx="9144000" cy="882001"/>
          </a:xfrm>
          <a:solidFill>
            <a:srgbClr val="E46824">
              <a:alpha val="90000"/>
            </a:srgbClr>
          </a:solidFill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500" b="0" i="1" kern="1200" spc="65" dirty="0">
                <a:solidFill>
                  <a:schemeClr val="bg1"/>
                </a:solidFill>
                <a:latin typeface="Helvetica Oblique" pitchFamily="2" charset="0"/>
                <a:ea typeface="+mn-ea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03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11141-A77D-4E0E-8CAF-4CD3B2799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FDE0-5A54-402A-B0C3-6BC0BB739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626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02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A988-92AD-48D7-890A-AA054096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999FA-A189-41DB-9CFC-D1356C534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130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76098-6FA1-470A-BEF4-E4B0AC75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7ABC-6745-43B6-8A64-6E191BD65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87105-2538-4216-9A7E-445FA092F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0882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3C73-1D0F-45F9-A7E4-E9D24EAF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88E76-F6AB-4621-A9A6-20A81C5A3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13FB9-6D6C-4F61-9E7A-76E686D06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3A737-E48B-4909-BE04-F55B58103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F9958C-DB5F-444E-ACE8-73F5E0CA6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115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89EF5-3FD9-4423-A9E8-B67B4E90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741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488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E9C90-06AB-49B5-9970-F5791DE9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B0071-932D-4CA0-92FB-A6E75AC8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8D9F5-8B70-4BDD-9CB5-BBF87CF55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993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0E0AA-5363-4861-AB6B-0E4D34D7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4B7CE-2038-4CCA-AA8A-D03DE5F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9774D-36EB-4201-B1AC-922DD2E06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583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Horisont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E4FD2CFF-0F3D-42BB-BBFF-903727B32640}"/>
              </a:ext>
            </a:extLst>
          </p:cNvPr>
          <p:cNvSpPr/>
          <p:nvPr/>
        </p:nvSpPr>
        <p:spPr>
          <a:xfrm>
            <a:off x="0" y="1562188"/>
            <a:ext cx="11269980" cy="2359660"/>
          </a:xfrm>
          <a:custGeom>
            <a:avLst/>
            <a:gdLst/>
            <a:ahLst/>
            <a:cxnLst/>
            <a:rect l="l" t="t" r="r" b="b"/>
            <a:pathLst>
              <a:path w="11269980" h="2359660">
                <a:moveTo>
                  <a:pt x="0" y="2359152"/>
                </a:moveTo>
                <a:lnTo>
                  <a:pt x="11269980" y="2359152"/>
                </a:lnTo>
                <a:lnTo>
                  <a:pt x="11269980" y="0"/>
                </a:lnTo>
                <a:lnTo>
                  <a:pt x="0" y="0"/>
                </a:lnTo>
                <a:lnTo>
                  <a:pt x="0" y="2359152"/>
                </a:lnTo>
                <a:close/>
              </a:path>
            </a:pathLst>
          </a:custGeom>
          <a:solidFill>
            <a:srgbClr val="E46824"/>
          </a:solidFill>
        </p:spPr>
        <p:txBody>
          <a:bodyPr wrap="square" lIns="0" tIns="0" rIns="0" bIns="0" rtlCol="0"/>
          <a:lstStyle/>
          <a:p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76098-6FA1-470A-BEF4-E4B0AC75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7ABC-6745-43B6-8A64-6E191BD65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133087"/>
            <a:ext cx="10431780" cy="204387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776CB-2819-4488-9012-A6EA2207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1B0D46C-2987-401A-A0C4-CFB6F73E9D2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44296" y="1788579"/>
            <a:ext cx="10425684" cy="190687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8289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7202246-9B90-4CE1-AAF1-3328E51AE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43DF42B-5E6A-409A-A205-0B59AE5FBD9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530301" y="1690689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C7A202D-9C81-48E9-AC0B-E4DDE20AE14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88689" y="1702826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76098-6FA1-470A-BEF4-E4B0AC75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7ABC-6745-43B6-8A64-6E191BD65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7076" y="1702826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0506441-775A-4D93-ADE3-695C86D6699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530301" y="3849456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FA00A08C-FA2D-44B5-9451-63F193A3E7B3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888689" y="3849456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A8F9540-8D26-4ADA-88E6-B9A742232C2D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1337076" y="3849456"/>
            <a:ext cx="3148965" cy="1922438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3D7801BA-80A8-4F2C-90C8-155E6210A85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7634" y="1679576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99C7ED62-8CE2-417B-9E03-DB47D419110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499246" y="1679576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96383197-4013-4D5E-BF47-64BD2386A4D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26282" y="1679576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2" name="Picture Placeholder 28">
            <a:extLst>
              <a:ext uri="{FF2B5EF4-FFF2-40B4-BE49-F238E27FC236}">
                <a16:creationId xmlns:a16="http://schemas.microsoft.com/office/drawing/2014/main" id="{B2568099-B430-4F70-A248-1840860FFEE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47634" y="3792079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3" name="Picture Placeholder 28">
            <a:extLst>
              <a:ext uri="{FF2B5EF4-FFF2-40B4-BE49-F238E27FC236}">
                <a16:creationId xmlns:a16="http://schemas.microsoft.com/office/drawing/2014/main" id="{82A0F640-3653-4074-BEAA-B09FF6E0B39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499246" y="3792079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Picture Placeholder 28">
            <a:extLst>
              <a:ext uri="{FF2B5EF4-FFF2-40B4-BE49-F238E27FC236}">
                <a16:creationId xmlns:a16="http://schemas.microsoft.com/office/drawing/2014/main" id="{1723BD4F-261F-418F-B763-09039D2CA7B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126282" y="3792079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5858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B74348DE-EC54-4C62-948C-0B2BF9045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115389"/>
            <a:ext cx="12188825" cy="3742611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A53E879-94A1-4659-9069-ED0D6F03014D}"/>
              </a:ext>
            </a:extLst>
          </p:cNvPr>
          <p:cNvSpPr/>
          <p:nvPr/>
        </p:nvSpPr>
        <p:spPr>
          <a:xfrm>
            <a:off x="2400" y="1999821"/>
            <a:ext cx="12189600" cy="1115568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0" y="6858000"/>
                </a:moveTo>
                <a:lnTo>
                  <a:pt x="12188952" y="6858000"/>
                </a:lnTo>
                <a:lnTo>
                  <a:pt x="12188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46824"/>
          </a:solidFill>
        </p:spPr>
        <p:txBody>
          <a:bodyPr wrap="square" lIns="0" tIns="0" rIns="0" bIns="0" rtlCol="0"/>
          <a:lstStyle/>
          <a:p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F43C73-1D0F-45F9-A7E4-E9D24EAF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88E76-F6AB-4621-A9A6-20A81C5A3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859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13FB9-6D6C-4F61-9E7A-76E686D06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34047"/>
            <a:ext cx="5157787" cy="27556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3A737-E48B-4909-BE04-F55B58103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859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F9958C-DB5F-444E-ACE8-73F5E0CA6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34047"/>
            <a:ext cx="5183188" cy="27556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327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2516-6E33-854C-8E2F-0AF01FB412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56589"/>
            <a:ext cx="10515600" cy="702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883D5-6F6A-004A-A89B-0E49819757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14551"/>
            <a:ext cx="10515600" cy="4048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2763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76098-6FA1-470A-BEF4-E4B0AC75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15EEB49-54F4-404C-9B31-AD488BFCB2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2412" y="2219248"/>
            <a:ext cx="2414016" cy="2414016"/>
          </a:xfrm>
          <a:prstGeom prst="ellipse">
            <a:avLst/>
          </a:prstGeom>
          <a:noFill/>
          <a:ln w="387350">
            <a:noFill/>
          </a:ln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6B2DD458-866A-421E-9AD0-B0D9E119572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05572" y="2196083"/>
            <a:ext cx="2414016" cy="2414016"/>
          </a:xfrm>
          <a:prstGeom prst="ellipse">
            <a:avLst/>
          </a:prstGeom>
          <a:noFill/>
          <a:ln w="387350">
            <a:noFill/>
          </a:ln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7A4D097-9603-42DC-888D-8039CE6ADC9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87240" y="2019165"/>
            <a:ext cx="3017520" cy="3017520"/>
          </a:xfrm>
          <a:prstGeom prst="ellipse">
            <a:avLst/>
          </a:prstGeom>
          <a:noFill/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B9B9E0BA-35AD-4D69-9A03-35F2509C2C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612900" y="5033963"/>
            <a:ext cx="2700338" cy="738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B1CC61B3-695C-423D-8F0B-45674DC932B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45831" y="5236700"/>
            <a:ext cx="2700338" cy="738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B870F23E-35A1-4942-A685-641AA88306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878762" y="5033963"/>
            <a:ext cx="2700338" cy="738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863B8202-88BB-4ED4-B936-9D9C0B4C8D1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87297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29F16048-FF4E-41B1-B3D4-0FB210A70DF2}"/>
              </a:ext>
            </a:extLst>
          </p:cNvPr>
          <p:cNvSpPr/>
          <p:nvPr/>
        </p:nvSpPr>
        <p:spPr>
          <a:xfrm>
            <a:off x="5294630" y="0"/>
            <a:ext cx="6897370" cy="6858000"/>
          </a:xfrm>
          <a:custGeom>
            <a:avLst/>
            <a:gdLst/>
            <a:ahLst/>
            <a:cxnLst/>
            <a:rect l="l" t="t" r="r" b="b"/>
            <a:pathLst>
              <a:path w="6897370" h="6858000">
                <a:moveTo>
                  <a:pt x="0" y="6858000"/>
                </a:moveTo>
                <a:lnTo>
                  <a:pt x="6896900" y="6858000"/>
                </a:lnTo>
                <a:lnTo>
                  <a:pt x="68969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46824"/>
          </a:solidFill>
        </p:spPr>
        <p:txBody>
          <a:bodyPr wrap="square" lIns="0" tIns="0" rIns="0" bIns="0" rtlCol="0"/>
          <a:lstStyle/>
          <a:p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0E0AA-5363-4861-AB6B-0E4D34D7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17362"/>
            <a:ext cx="3932237" cy="13021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9774D-36EB-4201-B1AC-922DD2E06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94251" y="1192697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9337951D-6DB6-4713-9200-E8513CDEB6B3}"/>
              </a:ext>
            </a:extLst>
          </p:cNvPr>
          <p:cNvSpPr/>
          <p:nvPr/>
        </p:nvSpPr>
        <p:spPr>
          <a:xfrm>
            <a:off x="0" y="2430411"/>
            <a:ext cx="3625850" cy="3438525"/>
          </a:xfrm>
          <a:custGeom>
            <a:avLst/>
            <a:gdLst/>
            <a:ahLst/>
            <a:cxnLst/>
            <a:rect l="l" t="t" r="r" b="b"/>
            <a:pathLst>
              <a:path w="3625850" h="3438525">
                <a:moveTo>
                  <a:pt x="0" y="3438486"/>
                </a:moveTo>
                <a:lnTo>
                  <a:pt x="3625596" y="3438486"/>
                </a:lnTo>
                <a:lnTo>
                  <a:pt x="3625596" y="0"/>
                </a:lnTo>
                <a:lnTo>
                  <a:pt x="0" y="0"/>
                </a:lnTo>
                <a:lnTo>
                  <a:pt x="0" y="3438486"/>
                </a:lnTo>
                <a:close/>
              </a:path>
            </a:pathLst>
          </a:custGeom>
          <a:solidFill>
            <a:schemeClr val="accent3">
              <a:lumMod val="10000"/>
              <a:lumOff val="90000"/>
            </a:schemeClr>
          </a:solidFill>
        </p:spPr>
        <p:txBody>
          <a:bodyPr wrap="square" lIns="0" tIns="0" rIns="0" bIns="0" rtlCol="0"/>
          <a:lstStyle/>
          <a:p>
            <a:endParaRPr lang="en-US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4B7CE-2038-4CCA-AA8A-D03DE5F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781223"/>
            <a:ext cx="6040800" cy="273690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2" name="Picture Placeholder 28">
            <a:extLst>
              <a:ext uri="{FF2B5EF4-FFF2-40B4-BE49-F238E27FC236}">
                <a16:creationId xmlns:a16="http://schemas.microsoft.com/office/drawing/2014/main" id="{2EB2F967-97B6-4CA8-B3E7-5FF7CA2BDD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586106" y="1188012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3" name="Picture Placeholder 28">
            <a:extLst>
              <a:ext uri="{FF2B5EF4-FFF2-40B4-BE49-F238E27FC236}">
                <a16:creationId xmlns:a16="http://schemas.microsoft.com/office/drawing/2014/main" id="{5E78E133-FE09-456A-8463-9EFAC6ADE26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86106" y="2878015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7F0C3496-EA4B-43E5-9704-968F80A8552C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7294250" y="2880357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28">
            <a:extLst>
              <a:ext uri="{FF2B5EF4-FFF2-40B4-BE49-F238E27FC236}">
                <a16:creationId xmlns:a16="http://schemas.microsoft.com/office/drawing/2014/main" id="{13414E14-9FEB-40F8-AE6E-319637A8F1C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586106" y="4568018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8EC97C88-8B4C-4665-845B-95CE8F237779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294250" y="4568018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9509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A247C-A78D-08E5-15B8-FF38FC1C1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640" y="740729"/>
            <a:ext cx="9936480" cy="1819592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78B8-F69A-C638-617E-9860526F2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6640" y="2920048"/>
            <a:ext cx="9144000" cy="181959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D744FA6-ED92-7C33-80E7-11CA7A4C20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5360" y="5354319"/>
            <a:ext cx="7761923" cy="609601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solidFill>
                  <a:srgbClr val="003F5F"/>
                </a:solidFill>
                <a:latin typeface="Aptos Narrow" panose="020B0004020202020204" pitchFamily="34" charset="0"/>
              </a:defRPr>
            </a:lvl1pPr>
            <a:lvl2pPr marL="457200" indent="0">
              <a:buNone/>
              <a:defRPr b="1" i="0">
                <a:latin typeface="Aptos Narrow" panose="020B0004020202020204" pitchFamily="34" charset="0"/>
              </a:defRPr>
            </a:lvl2pPr>
            <a:lvl3pPr marL="914400" indent="0">
              <a:buNone/>
              <a:defRPr b="1" i="0">
                <a:latin typeface="Aptos Narrow" panose="020B0004020202020204" pitchFamily="34" charset="0"/>
              </a:defRPr>
            </a:lvl3pPr>
            <a:lvl4pPr marL="1371600" indent="0">
              <a:buNone/>
              <a:defRPr b="1" i="0">
                <a:latin typeface="Aptos Narrow" panose="020B0004020202020204" pitchFamily="34" charset="0"/>
              </a:defRPr>
            </a:lvl4pPr>
            <a:lvl5pPr marL="1828800" indent="0">
              <a:buNone/>
              <a:defRPr b="1" i="0">
                <a:latin typeface="Aptos Narrow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343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0699-EB1D-AF74-049F-1074D918C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9247B-CB2F-B929-A7DF-E237F946E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6AC65-BBB9-29B9-3AE8-53E88412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441E4-ABC4-15F8-E246-DE3781C8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2C76B-D418-1C30-22F7-807313FCF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76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F75-D914-00FA-E869-0682D5D3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65D81-4519-8639-A308-C0348F983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23EEC-5836-43E2-3931-9DC8EE1AC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F42CB-C149-CDD8-5996-48CCD123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0FF9-C293-A91F-23BB-19AAAD8E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775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981F-2B25-253A-10D5-7DB3E0F02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023D3-3362-CC81-41F1-531EF80FE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0567E-926D-DCE8-124E-5956C971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2B915-28C6-09E3-F01C-A8304040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DDB6C-9970-EB39-8461-C49299E11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73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9EC2-7BD6-2753-C12F-3A5115C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A3544-66FB-D12F-8436-B2831B06F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38CF0-5172-3836-F289-0CC8D998B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05BA4-E971-32E6-5104-D53F4B16E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34D48-A7EF-67F5-DE47-83952B25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64942-D481-673E-DA10-8BA73E8E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013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7801-B602-38C0-F1E9-ABF1EA52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D50A4-4990-EBC9-D9EB-D54735A2D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BF55F-F2D2-5B11-A475-A24F95D2B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FE4A7D-067C-5C65-4762-607B19FEC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EBD3C5-8A97-730B-7827-9A51C5C05F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07825C-BD16-EC91-7A2B-69612F8F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FDF21B-42D6-0234-F201-EC406488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97D9D6-16D5-BA3F-6C7C-103D7E96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570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2822-DE41-EAA6-FD66-EF259EDB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D7975F-E0F3-325F-80A1-C3CBC8DE1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8C016-3CF7-21D2-A85B-BD983A46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2737A4-B552-631E-702F-E16E7DE3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55C47-63D1-1B88-C8E1-A97939C5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7CCD2-58E7-DBB5-C76C-8132DF236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F8C9F-1708-05CB-42EB-2A72FE5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5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FAF930ED-576F-1241-89FB-BECC1F25DB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6721" y="2842686"/>
            <a:ext cx="2080953" cy="20804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05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83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C416-0E6E-EA43-881B-E328AA467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27F05-C265-29FC-5159-B48BEABF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9BB07-6AB8-1776-2134-B68FAD28F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F0007-337A-4814-445E-7DE0DC56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AC748-64D0-4902-9676-5C453A06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92263-EA23-800E-00F1-F7034D3D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659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D6B1-8CCE-3452-8396-30811B94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3CD78-5204-6F8C-567B-CD13AA2AC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61197-92E1-1620-D94F-4C61FAE61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C75B2-36B2-A9A8-D8FD-27BAC5DC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334C2-25F9-7A93-90E9-9DD6582E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889D2-DA0D-8A95-4FDD-5AF6673C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256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9B5A5-BA89-4F09-5738-370ECFDC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F7B9E-3540-C60E-DCF8-134B392EA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B599E-1147-B608-68CB-297FD60F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EE37D-9315-ED8D-A387-6631518F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5FA6B-9D60-EC13-334A-0F99F90B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258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2F51C5-B3BD-A2BC-F1C2-E51C8E0FD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06A15-8F09-CC53-9CFF-9499F1616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B2886-0E9C-B8B9-47A4-609779C6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9B86-9C2A-1B4A-9296-5C8BA631EC10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89E99-B9CC-BE77-CB0E-950FE9C6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F7E32-403C-8B34-AFD5-025D600A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26B8-F465-2A47-AA72-B5A2DC99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5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A247C-A78D-08E5-15B8-FF38FC1C1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640" y="740729"/>
            <a:ext cx="9936480" cy="1819592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78B8-F69A-C638-617E-9860526F2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6640" y="2920048"/>
            <a:ext cx="9144000" cy="181959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D744FA6-ED92-7C33-80E7-11CA7A4C20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5360" y="5354319"/>
            <a:ext cx="7761923" cy="609601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solidFill>
                  <a:srgbClr val="003F5F"/>
                </a:solidFill>
                <a:latin typeface="Aptos Narrow" panose="020B0004020202020204" pitchFamily="34" charset="0"/>
              </a:defRPr>
            </a:lvl1pPr>
            <a:lvl2pPr marL="457200" indent="0">
              <a:buNone/>
              <a:defRPr b="1" i="0">
                <a:latin typeface="Aptos Narrow" panose="020B0004020202020204" pitchFamily="34" charset="0"/>
              </a:defRPr>
            </a:lvl2pPr>
            <a:lvl3pPr marL="914400" indent="0">
              <a:buNone/>
              <a:defRPr b="1" i="0">
                <a:latin typeface="Aptos Narrow" panose="020B0004020202020204" pitchFamily="34" charset="0"/>
              </a:defRPr>
            </a:lvl3pPr>
            <a:lvl4pPr marL="1371600" indent="0">
              <a:buNone/>
              <a:defRPr b="1" i="0">
                <a:latin typeface="Aptos Narrow" panose="020B0004020202020204" pitchFamily="34" charset="0"/>
              </a:defRPr>
            </a:lvl4pPr>
            <a:lvl5pPr marL="1828800" indent="0">
              <a:buNone/>
              <a:defRPr b="1" i="0">
                <a:latin typeface="Aptos Narrow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4933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6F19-5E0B-AB47-A716-FF42F384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D6D52-938F-9B60-D983-F562ED9EF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00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FCA2-2B15-B0B6-5F80-09F42E0ED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6A284-1C5A-9379-D9F8-5BEADDDB5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2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D25-4610-193C-FF08-C85F1CEB4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F99B7-645A-ED1A-7E71-E223CE817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4F17E-EC35-488B-2846-2733122C4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741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E75E-C49F-B9BB-E678-6635292B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E9AF1-F915-739E-6C8B-52EE35EC1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F0846-A7A1-6FF8-A4DF-C19B96ABD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3791D-7063-4A49-9895-8639A916D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DD2C0-5655-538A-CE23-D4ED3E9EA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904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71EBA730-8CF3-5BF7-A0F1-586D2FD3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540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70" r:id="rId3"/>
    <p:sldLayoutId id="214748377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43B383A8-8F76-2FAE-015E-EBA3A65203C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258" y="5094121"/>
            <a:ext cx="2286000" cy="108284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3AD7F-C9A4-3676-ED58-32A378B34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B3ECAF1-B6E7-4D38-5CEA-1157B706C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6DDE8C-B238-E90C-D6C0-26170A1B3AEA}"/>
              </a:ext>
            </a:extLst>
          </p:cNvPr>
          <p:cNvSpPr/>
          <p:nvPr userDrawn="1"/>
        </p:nvSpPr>
        <p:spPr>
          <a:xfrm>
            <a:off x="-193589" y="6413156"/>
            <a:ext cx="12579178" cy="444844"/>
          </a:xfrm>
          <a:prstGeom prst="rect">
            <a:avLst/>
          </a:prstGeom>
          <a:solidFill>
            <a:srgbClr val="003F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4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72" r:id="rId12"/>
    <p:sldLayoutId id="21474837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CEC732-0DE2-456B-92A1-84321C9B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6A5B-B156-4DC3-B18E-14F3E59A6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20AD2-E3F8-48CB-8B72-B0945DF53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53202" y="603416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spc="100" baseline="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r>
              <a:rPr lang="en-US" err="1"/>
              <a:t>ascentmeetings.com</a:t>
            </a:r>
            <a:endParaRPr lang="en-US"/>
          </a:p>
        </p:txBody>
      </p:sp>
      <p:pic>
        <p:nvPicPr>
          <p:cNvPr id="7" name="Content Placeholder 5" descr="Shape, arrow&#10;&#10;Description automatically generated">
            <a:extLst>
              <a:ext uri="{FF2B5EF4-FFF2-40B4-BE49-F238E27FC236}">
                <a16:creationId xmlns:a16="http://schemas.microsoft.com/office/drawing/2014/main" id="{805D9D2B-9233-2829-0D1A-557C4EC2CE8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382" y="5567515"/>
            <a:ext cx="1475510" cy="93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2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rgbClr val="E46824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AAB84-9614-0003-20A9-2D76F627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3275F-7718-FA16-0EF9-E606A00E9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E2A63-6D83-D566-D139-2AF55761E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04649B86-9C2A-1B4A-9296-5C8BA631EC10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CFFE5-AF22-08B7-5152-510CF950A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58736-382C-E1EE-4DFB-357DA44F9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7D2726B8-F465-2A47-AA72-B5A2DC99B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4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5A560D1-147C-6248-B248-B7471A0C70EA}"/>
              </a:ext>
            </a:extLst>
          </p:cNvPr>
          <p:cNvSpPr/>
          <p:nvPr/>
        </p:nvSpPr>
        <p:spPr>
          <a:xfrm rot="10800000" flipV="1">
            <a:off x="1587" y="-7263"/>
            <a:ext cx="12188824" cy="6858000"/>
          </a:xfrm>
          <a:prstGeom prst="rect">
            <a:avLst/>
          </a:prstGeom>
          <a:solidFill>
            <a:srgbClr val="003F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DE74D-FEDF-984C-BBA3-A8B6A7B54EDA}"/>
              </a:ext>
            </a:extLst>
          </p:cNvPr>
          <p:cNvSpPr/>
          <p:nvPr/>
        </p:nvSpPr>
        <p:spPr>
          <a:xfrm>
            <a:off x="1" y="-4601"/>
            <a:ext cx="5934271" cy="6873672"/>
          </a:xfrm>
          <a:custGeom>
            <a:avLst/>
            <a:gdLst>
              <a:gd name="connsiteX0" fmla="*/ 0 w 11146971"/>
              <a:gd name="connsiteY0" fmla="*/ 0 h 13716001"/>
              <a:gd name="connsiteX1" fmla="*/ 11146971 w 11146971"/>
              <a:gd name="connsiteY1" fmla="*/ 0 h 13716001"/>
              <a:gd name="connsiteX2" fmla="*/ 11146971 w 11146971"/>
              <a:gd name="connsiteY2" fmla="*/ 13716001 h 13716001"/>
              <a:gd name="connsiteX3" fmla="*/ 0 w 11146971"/>
              <a:gd name="connsiteY3" fmla="*/ 13716001 h 13716001"/>
              <a:gd name="connsiteX4" fmla="*/ 0 w 11146971"/>
              <a:gd name="connsiteY4" fmla="*/ 0 h 13716001"/>
              <a:gd name="connsiteX0" fmla="*/ 0 w 11150600"/>
              <a:gd name="connsiteY0" fmla="*/ 0 h 13716001"/>
              <a:gd name="connsiteX1" fmla="*/ 11146971 w 11150600"/>
              <a:gd name="connsiteY1" fmla="*/ 0 h 13716001"/>
              <a:gd name="connsiteX2" fmla="*/ 11150600 w 11150600"/>
              <a:gd name="connsiteY2" fmla="*/ 1244601 h 13716001"/>
              <a:gd name="connsiteX3" fmla="*/ 11146971 w 11150600"/>
              <a:gd name="connsiteY3" fmla="*/ 13716001 h 13716001"/>
              <a:gd name="connsiteX4" fmla="*/ 0 w 11150600"/>
              <a:gd name="connsiteY4" fmla="*/ 13716001 h 13716001"/>
              <a:gd name="connsiteX5" fmla="*/ 0 w 11150600"/>
              <a:gd name="connsiteY5" fmla="*/ 0 h 13716001"/>
              <a:gd name="connsiteX0" fmla="*/ 0 w 13385800"/>
              <a:gd name="connsiteY0" fmla="*/ 0 h 13716001"/>
              <a:gd name="connsiteX1" fmla="*/ 11146971 w 13385800"/>
              <a:gd name="connsiteY1" fmla="*/ 0 h 13716001"/>
              <a:gd name="connsiteX2" fmla="*/ 13385800 w 13385800"/>
              <a:gd name="connsiteY2" fmla="*/ 6908801 h 13716001"/>
              <a:gd name="connsiteX3" fmla="*/ 11146971 w 13385800"/>
              <a:gd name="connsiteY3" fmla="*/ 13716001 h 13716001"/>
              <a:gd name="connsiteX4" fmla="*/ 0 w 13385800"/>
              <a:gd name="connsiteY4" fmla="*/ 13716001 h 13716001"/>
              <a:gd name="connsiteX5" fmla="*/ 0 w 13385800"/>
              <a:gd name="connsiteY5" fmla="*/ 0 h 13716001"/>
              <a:gd name="connsiteX0" fmla="*/ 0 w 13654142"/>
              <a:gd name="connsiteY0" fmla="*/ 0 h 13716001"/>
              <a:gd name="connsiteX1" fmla="*/ 11146971 w 13654142"/>
              <a:gd name="connsiteY1" fmla="*/ 0 h 13716001"/>
              <a:gd name="connsiteX2" fmla="*/ 13385800 w 13654142"/>
              <a:gd name="connsiteY2" fmla="*/ 6908801 h 13716001"/>
              <a:gd name="connsiteX3" fmla="*/ 11146971 w 13654142"/>
              <a:gd name="connsiteY3" fmla="*/ 13716001 h 13716001"/>
              <a:gd name="connsiteX4" fmla="*/ 0 w 13654142"/>
              <a:gd name="connsiteY4" fmla="*/ 13716001 h 13716001"/>
              <a:gd name="connsiteX5" fmla="*/ 0 w 13654142"/>
              <a:gd name="connsiteY5" fmla="*/ 0 h 13716001"/>
              <a:gd name="connsiteX0" fmla="*/ 0 w 13873999"/>
              <a:gd name="connsiteY0" fmla="*/ 0 h 13716001"/>
              <a:gd name="connsiteX1" fmla="*/ 11146971 w 13873999"/>
              <a:gd name="connsiteY1" fmla="*/ 0 h 13716001"/>
              <a:gd name="connsiteX2" fmla="*/ 13385800 w 13873999"/>
              <a:gd name="connsiteY2" fmla="*/ 6908801 h 13716001"/>
              <a:gd name="connsiteX3" fmla="*/ 11146971 w 13873999"/>
              <a:gd name="connsiteY3" fmla="*/ 13716001 h 13716001"/>
              <a:gd name="connsiteX4" fmla="*/ 0 w 13873999"/>
              <a:gd name="connsiteY4" fmla="*/ 13716001 h 13716001"/>
              <a:gd name="connsiteX5" fmla="*/ 0 w 13873999"/>
              <a:gd name="connsiteY5" fmla="*/ 0 h 13716001"/>
              <a:gd name="connsiteX0" fmla="*/ 0 w 13649394"/>
              <a:gd name="connsiteY0" fmla="*/ 0 h 13716001"/>
              <a:gd name="connsiteX1" fmla="*/ 11146971 w 13649394"/>
              <a:gd name="connsiteY1" fmla="*/ 0 h 13716001"/>
              <a:gd name="connsiteX2" fmla="*/ 13106400 w 13649394"/>
              <a:gd name="connsiteY2" fmla="*/ 2997201 h 13716001"/>
              <a:gd name="connsiteX3" fmla="*/ 11146971 w 13649394"/>
              <a:gd name="connsiteY3" fmla="*/ 13716001 h 13716001"/>
              <a:gd name="connsiteX4" fmla="*/ 0 w 13649394"/>
              <a:gd name="connsiteY4" fmla="*/ 13716001 h 13716001"/>
              <a:gd name="connsiteX5" fmla="*/ 0 w 13649394"/>
              <a:gd name="connsiteY5" fmla="*/ 0 h 13716001"/>
              <a:gd name="connsiteX0" fmla="*/ 0 w 13750288"/>
              <a:gd name="connsiteY0" fmla="*/ 0 h 13716001"/>
              <a:gd name="connsiteX1" fmla="*/ 11146971 w 13750288"/>
              <a:gd name="connsiteY1" fmla="*/ 0 h 13716001"/>
              <a:gd name="connsiteX2" fmla="*/ 13233400 w 13750288"/>
              <a:gd name="connsiteY2" fmla="*/ 4140201 h 13716001"/>
              <a:gd name="connsiteX3" fmla="*/ 11146971 w 13750288"/>
              <a:gd name="connsiteY3" fmla="*/ 13716001 h 13716001"/>
              <a:gd name="connsiteX4" fmla="*/ 0 w 13750288"/>
              <a:gd name="connsiteY4" fmla="*/ 13716001 h 13716001"/>
              <a:gd name="connsiteX5" fmla="*/ 0 w 13750288"/>
              <a:gd name="connsiteY5" fmla="*/ 0 h 13716001"/>
              <a:gd name="connsiteX0" fmla="*/ 0 w 13750288"/>
              <a:gd name="connsiteY0" fmla="*/ 0 h 13716001"/>
              <a:gd name="connsiteX1" fmla="*/ 11146971 w 13750288"/>
              <a:gd name="connsiteY1" fmla="*/ 0 h 13716001"/>
              <a:gd name="connsiteX2" fmla="*/ 13233400 w 13750288"/>
              <a:gd name="connsiteY2" fmla="*/ 4140201 h 13716001"/>
              <a:gd name="connsiteX3" fmla="*/ 11146971 w 13750288"/>
              <a:gd name="connsiteY3" fmla="*/ 13716001 h 13716001"/>
              <a:gd name="connsiteX4" fmla="*/ 0 w 13750288"/>
              <a:gd name="connsiteY4" fmla="*/ 13716001 h 13716001"/>
              <a:gd name="connsiteX5" fmla="*/ 0 w 13750288"/>
              <a:gd name="connsiteY5" fmla="*/ 0 h 13716001"/>
              <a:gd name="connsiteX0" fmla="*/ 0 w 12540342"/>
              <a:gd name="connsiteY0" fmla="*/ 0 h 13716001"/>
              <a:gd name="connsiteX1" fmla="*/ 11146971 w 12540342"/>
              <a:gd name="connsiteY1" fmla="*/ 0 h 13716001"/>
              <a:gd name="connsiteX2" fmla="*/ 11146971 w 12540342"/>
              <a:gd name="connsiteY2" fmla="*/ 13716001 h 13716001"/>
              <a:gd name="connsiteX3" fmla="*/ 0 w 12540342"/>
              <a:gd name="connsiteY3" fmla="*/ 13716001 h 13716001"/>
              <a:gd name="connsiteX4" fmla="*/ 0 w 12540342"/>
              <a:gd name="connsiteY4" fmla="*/ 0 h 13716001"/>
              <a:gd name="connsiteX0" fmla="*/ 0 w 13109353"/>
              <a:gd name="connsiteY0" fmla="*/ 0 h 13716001"/>
              <a:gd name="connsiteX1" fmla="*/ 11146971 w 13109353"/>
              <a:gd name="connsiteY1" fmla="*/ 0 h 13716001"/>
              <a:gd name="connsiteX2" fmla="*/ 11146971 w 13109353"/>
              <a:gd name="connsiteY2" fmla="*/ 13716001 h 13716001"/>
              <a:gd name="connsiteX3" fmla="*/ 0 w 13109353"/>
              <a:gd name="connsiteY3" fmla="*/ 13716001 h 13716001"/>
              <a:gd name="connsiteX4" fmla="*/ 0 w 13109353"/>
              <a:gd name="connsiteY4" fmla="*/ 0 h 13716001"/>
              <a:gd name="connsiteX0" fmla="*/ 0 w 13304207"/>
              <a:gd name="connsiteY0" fmla="*/ 0 h 13716001"/>
              <a:gd name="connsiteX1" fmla="*/ 11146971 w 13304207"/>
              <a:gd name="connsiteY1" fmla="*/ 0 h 13716001"/>
              <a:gd name="connsiteX2" fmla="*/ 11146971 w 13304207"/>
              <a:gd name="connsiteY2" fmla="*/ 13716001 h 13716001"/>
              <a:gd name="connsiteX3" fmla="*/ 0 w 13304207"/>
              <a:gd name="connsiteY3" fmla="*/ 13716001 h 13716001"/>
              <a:gd name="connsiteX4" fmla="*/ 0 w 13304207"/>
              <a:gd name="connsiteY4" fmla="*/ 0 h 13716001"/>
              <a:gd name="connsiteX0" fmla="*/ 0 w 13243524"/>
              <a:gd name="connsiteY0" fmla="*/ 0 h 13716001"/>
              <a:gd name="connsiteX1" fmla="*/ 11146971 w 13243524"/>
              <a:gd name="connsiteY1" fmla="*/ 0 h 13716001"/>
              <a:gd name="connsiteX2" fmla="*/ 11146971 w 13243524"/>
              <a:gd name="connsiteY2" fmla="*/ 13716001 h 13716001"/>
              <a:gd name="connsiteX3" fmla="*/ 0 w 13243524"/>
              <a:gd name="connsiteY3" fmla="*/ 13716001 h 13716001"/>
              <a:gd name="connsiteX4" fmla="*/ 0 w 13243524"/>
              <a:gd name="connsiteY4" fmla="*/ 0 h 13716001"/>
              <a:gd name="connsiteX0" fmla="*/ 0 w 13253599"/>
              <a:gd name="connsiteY0" fmla="*/ 0 h 13716001"/>
              <a:gd name="connsiteX1" fmla="*/ 11146971 w 13253599"/>
              <a:gd name="connsiteY1" fmla="*/ 0 h 13716001"/>
              <a:gd name="connsiteX2" fmla="*/ 11146971 w 13253599"/>
              <a:gd name="connsiteY2" fmla="*/ 13716001 h 13716001"/>
              <a:gd name="connsiteX3" fmla="*/ 0 w 13253599"/>
              <a:gd name="connsiteY3" fmla="*/ 13716001 h 13716001"/>
              <a:gd name="connsiteX4" fmla="*/ 0 w 13253599"/>
              <a:gd name="connsiteY4" fmla="*/ 0 h 13716001"/>
              <a:gd name="connsiteX0" fmla="*/ 0 w 13233464"/>
              <a:gd name="connsiteY0" fmla="*/ 0 h 13716001"/>
              <a:gd name="connsiteX1" fmla="*/ 11146971 w 13233464"/>
              <a:gd name="connsiteY1" fmla="*/ 0 h 13716001"/>
              <a:gd name="connsiteX2" fmla="*/ 11146971 w 13233464"/>
              <a:gd name="connsiteY2" fmla="*/ 13716001 h 13716001"/>
              <a:gd name="connsiteX3" fmla="*/ 0 w 13233464"/>
              <a:gd name="connsiteY3" fmla="*/ 13716001 h 13716001"/>
              <a:gd name="connsiteX4" fmla="*/ 0 w 13233464"/>
              <a:gd name="connsiteY4" fmla="*/ 0 h 13716001"/>
              <a:gd name="connsiteX0" fmla="*/ 0 w 13224546"/>
              <a:gd name="connsiteY0" fmla="*/ 0 h 13716001"/>
              <a:gd name="connsiteX1" fmla="*/ 11146971 w 13224546"/>
              <a:gd name="connsiteY1" fmla="*/ 0 h 13716001"/>
              <a:gd name="connsiteX2" fmla="*/ 11146971 w 13224546"/>
              <a:gd name="connsiteY2" fmla="*/ 13716001 h 13716001"/>
              <a:gd name="connsiteX3" fmla="*/ 0 w 13224546"/>
              <a:gd name="connsiteY3" fmla="*/ 13716001 h 13716001"/>
              <a:gd name="connsiteX4" fmla="*/ 0 w 13224546"/>
              <a:gd name="connsiteY4" fmla="*/ 0 h 13716001"/>
              <a:gd name="connsiteX0" fmla="*/ 0 w 13929089"/>
              <a:gd name="connsiteY0" fmla="*/ 0 h 13716001"/>
              <a:gd name="connsiteX1" fmla="*/ 11146971 w 13929089"/>
              <a:gd name="connsiteY1" fmla="*/ 0 h 13716001"/>
              <a:gd name="connsiteX2" fmla="*/ 11146971 w 13929089"/>
              <a:gd name="connsiteY2" fmla="*/ 13716001 h 13716001"/>
              <a:gd name="connsiteX3" fmla="*/ 0 w 13929089"/>
              <a:gd name="connsiteY3" fmla="*/ 13716001 h 13716001"/>
              <a:gd name="connsiteX4" fmla="*/ 0 w 13929089"/>
              <a:gd name="connsiteY4" fmla="*/ 0 h 13716001"/>
              <a:gd name="connsiteX0" fmla="*/ 0 w 14135028"/>
              <a:gd name="connsiteY0" fmla="*/ 0 h 13716001"/>
              <a:gd name="connsiteX1" fmla="*/ 11146971 w 14135028"/>
              <a:gd name="connsiteY1" fmla="*/ 0 h 13716001"/>
              <a:gd name="connsiteX2" fmla="*/ 11146971 w 14135028"/>
              <a:gd name="connsiteY2" fmla="*/ 13716001 h 13716001"/>
              <a:gd name="connsiteX3" fmla="*/ 0 w 14135028"/>
              <a:gd name="connsiteY3" fmla="*/ 13716001 h 13716001"/>
              <a:gd name="connsiteX4" fmla="*/ 0 w 14135028"/>
              <a:gd name="connsiteY4" fmla="*/ 0 h 13716001"/>
              <a:gd name="connsiteX0" fmla="*/ 0 w 14067725"/>
              <a:gd name="connsiteY0" fmla="*/ 0 h 13716001"/>
              <a:gd name="connsiteX1" fmla="*/ 11146971 w 14067725"/>
              <a:gd name="connsiteY1" fmla="*/ 0 h 13716001"/>
              <a:gd name="connsiteX2" fmla="*/ 11146971 w 14067725"/>
              <a:gd name="connsiteY2" fmla="*/ 13716001 h 13716001"/>
              <a:gd name="connsiteX3" fmla="*/ 0 w 14067725"/>
              <a:gd name="connsiteY3" fmla="*/ 13716001 h 13716001"/>
              <a:gd name="connsiteX4" fmla="*/ 0 w 14067725"/>
              <a:gd name="connsiteY4" fmla="*/ 0 h 13716001"/>
              <a:gd name="connsiteX0" fmla="*/ 0 w 14092890"/>
              <a:gd name="connsiteY0" fmla="*/ 0 h 13716001"/>
              <a:gd name="connsiteX1" fmla="*/ 11146971 w 14092890"/>
              <a:gd name="connsiteY1" fmla="*/ 0 h 13716001"/>
              <a:gd name="connsiteX2" fmla="*/ 11146971 w 14092890"/>
              <a:gd name="connsiteY2" fmla="*/ 13716001 h 13716001"/>
              <a:gd name="connsiteX3" fmla="*/ 0 w 14092890"/>
              <a:gd name="connsiteY3" fmla="*/ 13716001 h 13716001"/>
              <a:gd name="connsiteX4" fmla="*/ 0 w 14092890"/>
              <a:gd name="connsiteY4" fmla="*/ 0 h 13716001"/>
              <a:gd name="connsiteX0" fmla="*/ 0 w 14116678"/>
              <a:gd name="connsiteY0" fmla="*/ 0 h 13716001"/>
              <a:gd name="connsiteX1" fmla="*/ 11146971 w 14116678"/>
              <a:gd name="connsiteY1" fmla="*/ 0 h 13716001"/>
              <a:gd name="connsiteX2" fmla="*/ 11146971 w 14116678"/>
              <a:gd name="connsiteY2" fmla="*/ 13716001 h 13716001"/>
              <a:gd name="connsiteX3" fmla="*/ 0 w 14116678"/>
              <a:gd name="connsiteY3" fmla="*/ 13716001 h 13716001"/>
              <a:gd name="connsiteX4" fmla="*/ 0 w 14116678"/>
              <a:gd name="connsiteY4" fmla="*/ 0 h 1371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16678" h="13716001">
                <a:moveTo>
                  <a:pt x="0" y="0"/>
                </a:moveTo>
                <a:lnTo>
                  <a:pt x="11146971" y="0"/>
                </a:lnTo>
                <a:cubicBezTo>
                  <a:pt x="15308944" y="4245428"/>
                  <a:pt x="14898914" y="9608459"/>
                  <a:pt x="11146971" y="13716001"/>
                </a:cubicBezTo>
                <a:lnTo>
                  <a:pt x="0" y="13716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Pie 12">
            <a:extLst>
              <a:ext uri="{FF2B5EF4-FFF2-40B4-BE49-F238E27FC236}">
                <a16:creationId xmlns:a16="http://schemas.microsoft.com/office/drawing/2014/main" id="{36D4322D-88FA-844C-BF25-F377A57369C7}"/>
              </a:ext>
            </a:extLst>
          </p:cNvPr>
          <p:cNvSpPr/>
          <p:nvPr/>
        </p:nvSpPr>
        <p:spPr>
          <a:xfrm>
            <a:off x="9131486" y="3791017"/>
            <a:ext cx="3058925" cy="3059720"/>
          </a:xfrm>
          <a:prstGeom prst="pieWedge">
            <a:avLst/>
          </a:pr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2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8399602-2F7D-9C4E-94CF-FE496E034EB2}"/>
              </a:ext>
            </a:extLst>
          </p:cNvPr>
          <p:cNvGrpSpPr/>
          <p:nvPr/>
        </p:nvGrpSpPr>
        <p:grpSpPr>
          <a:xfrm>
            <a:off x="103005" y="1257991"/>
            <a:ext cx="5934271" cy="3734609"/>
            <a:chOff x="1737402" y="4450512"/>
            <a:chExt cx="10063697" cy="746921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D9527F5-C41D-D542-AF85-0963C509B8C4}"/>
                </a:ext>
              </a:extLst>
            </p:cNvPr>
            <p:cNvSpPr txBox="1"/>
            <p:nvPr/>
          </p:nvSpPr>
          <p:spPr>
            <a:xfrm>
              <a:off x="1737402" y="4450512"/>
              <a:ext cx="10063697" cy="27084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20" tIns="60960" rIns="121920" bIns="60960" rtlCol="0" anchor="t">
              <a:spAutoFit/>
            </a:bodyPr>
            <a:lstStyle/>
            <a:p>
              <a:r>
                <a:rPr lang="en-US" sz="4000" dirty="0">
                  <a:solidFill>
                    <a:schemeClr val="accent1">
                      <a:lumMod val="50000"/>
                    </a:schemeClr>
                  </a:solidFill>
                  <a:latin typeface="Poppins Medium"/>
                  <a:ea typeface="Roboto Medium"/>
                  <a:cs typeface="Poppins Medium"/>
                </a:rPr>
                <a:t>DPC: </a:t>
              </a:r>
              <a:r>
                <a:rPr lang="en-US" sz="4000" i="1" dirty="0">
                  <a:solidFill>
                    <a:schemeClr val="accent1">
                      <a:lumMod val="50000"/>
                    </a:schemeClr>
                  </a:solidFill>
                  <a:latin typeface="Poppins Medium"/>
                  <a:ea typeface="Roboto Medium"/>
                  <a:cs typeface="Poppins Medium"/>
                </a:rPr>
                <a:t>Federal Advocacy Update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2729A99-008C-6E4B-8BE9-A88359D2FB4C}"/>
                </a:ext>
              </a:extLst>
            </p:cNvPr>
            <p:cNvSpPr txBox="1"/>
            <p:nvPr/>
          </p:nvSpPr>
          <p:spPr>
            <a:xfrm>
              <a:off x="2379890" y="11304175"/>
              <a:ext cx="5842536" cy="615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pc="151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BEN ANDERSON PRESENTATION</a:t>
              </a:r>
            </a:p>
          </p:txBody>
        </p:sp>
      </p:grp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8025A1A-AF5E-B340-A6CD-3BFEC9545E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5296" y="5180888"/>
            <a:ext cx="2257027" cy="7914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E02758-1EDE-6445-9AF6-C9EE24CF2A3E}"/>
              </a:ext>
            </a:extLst>
          </p:cNvPr>
          <p:cNvSpPr txBox="1"/>
          <p:nvPr/>
        </p:nvSpPr>
        <p:spPr>
          <a:xfrm>
            <a:off x="307641" y="4164413"/>
            <a:ext cx="5038885" cy="1200329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Steve Hall</a:t>
            </a:r>
          </a:p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Executive Vice President</a:t>
            </a:r>
          </a:p>
          <a:p>
            <a:endParaRPr lang="en-US" dirty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June 23, 2025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064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7D2A0-FC01-C464-C562-558779C5C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FC5C-8ED0-BABF-DBD0-2EA6CD87E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3A70BA-7F8C-1326-9EAB-66DE56AF791D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9B24B3-1C73-2FD5-C7E1-69D9DECBAA8F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Water &amp; Environment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1864EDB-72EB-CF6E-3233-8130895C1C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75" y="1184584"/>
            <a:ext cx="12015788" cy="5605175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/>
              <a:t>State Revolving Loan Funds</a:t>
            </a:r>
          </a:p>
          <a:p>
            <a:pPr marL="914400" lvl="2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President's Budget proposed an 88% cut to the SRFs</a:t>
            </a:r>
          </a:p>
          <a:p>
            <a:pPr marL="914400" lvl="2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SRF funding has bipartisan support in Congress – Appropriators pushing back on proposed cuts.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/>
              <a:t>PFAS Regulations</a:t>
            </a:r>
          </a:p>
          <a:p>
            <a:pPr marL="914400" lvl="2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EPA plans to proposes to continue to regulate PFOA, PFOS but roll back drinking water regs on other PFAS chemicals; delay compliance deadline.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/>
              <a:t>Resilience/BRIC Funding</a:t>
            </a:r>
          </a:p>
          <a:p>
            <a:pPr marL="914400" lvl="2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Awaiting FEMA announcement on new mitigation formula program.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3200" kern="100">
              <a:latin typeface="Arial"/>
              <a:cs typeface="Arial"/>
            </a:endParaRPr>
          </a:p>
          <a:p>
            <a:pPr marL="456565" lvl="1" indent="0">
              <a:spcAft>
                <a:spcPts val="600"/>
              </a:spcAft>
              <a:buClr>
                <a:srgbClr val="E97132"/>
              </a:buClr>
              <a:buNone/>
            </a:pP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062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FD096-5F40-6B4B-8AD0-5153B0489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376F9-B820-1059-8EF2-8D83039D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9B13-8CD3-B4F8-FB7B-A829191FC4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942" y="1247967"/>
            <a:ext cx="12115635" cy="5708819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/>
              <a:t>Procurement Policy Changes</a:t>
            </a:r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>
                <a:cs typeface="Arial"/>
              </a:rPr>
              <a:t>FAR to be reduced to just what is statutorily required with the rest that remains being more a guide than regulation.</a:t>
            </a:r>
            <a:endParaRPr lang="en-US" sz="2800"/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>
                <a:cs typeface="Arial"/>
              </a:rPr>
              <a:t>Defense Acquisition Review with “a general preference for Other Transaction Authority” or (OTA).</a:t>
            </a:r>
            <a:endParaRPr lang="en-US" sz="2800"/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>
                <a:cs typeface="Arial"/>
              </a:rPr>
              <a:t>Push to consolidate commodity goods/services through GSA.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/>
              <a:t>Staff Cuts</a:t>
            </a:r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SBA staffing cuts impacting approvals of JVs; GSA changes impacting compliance processes.</a:t>
            </a:r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/>
              <a:t>International funding for global infrastructure projects – MCC?</a:t>
            </a:r>
          </a:p>
          <a:p>
            <a:pPr marL="460375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kern="100"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52FE0-B923-6DF7-A2D9-7EDF7EF735A4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64B443-4C1F-9936-1FF8-A07BD734FE41}"/>
              </a:ext>
            </a:extLst>
          </p:cNvPr>
          <p:cNvSpPr txBox="1"/>
          <p:nvPr/>
        </p:nvSpPr>
        <p:spPr>
          <a:xfrm>
            <a:off x="508884" y="119064"/>
            <a:ext cx="11355995" cy="820674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500">
                <a:solidFill>
                  <a:schemeClr val="bg1"/>
                </a:solidFill>
                <a:latin typeface="Arial"/>
                <a:cs typeface="Arial"/>
              </a:rPr>
              <a:t>Procurement Policy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3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92F56-3727-6746-F1F3-C1416E934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1886D-9CFC-1214-37CF-379B099F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FBAB1-A251-198C-D55D-BB51ACDCE3CD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A16554-2350-CF7A-5211-3E19BDD51F63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Energy Issues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77EABF7-1C6A-30BB-D7FD-D2B3D1ABD7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75" y="1389530"/>
            <a:ext cx="12015788" cy="5400230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>
                <a:cs typeface="Arial"/>
              </a:rPr>
              <a:t>Expanded energy markets represent an opportunity with the Trump Administration, but…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>
                <a:cs typeface="Arial"/>
              </a:rPr>
              <a:t>Wind and other projects under attack – engaging organizations (American Clean Power Assoc/Solar Energy Industries Assoc) on wind power permits and strategies on renewable tax credits. </a:t>
            </a:r>
            <a:endParaRPr lang="en-US">
              <a:cs typeface="Arial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>
                <a:cs typeface="Arial"/>
              </a:rPr>
              <a:t>DOE identified 16 federal sites across the U.S. for Data Center and AI Infrastructure Development.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kern="100">
                <a:cs typeface="Arial"/>
              </a:rPr>
              <a:t>ACEC &amp; Energy Committee meeting with DOE Officials on potential partnerships.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10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3200" kern="100">
              <a:latin typeface="Arial"/>
              <a:cs typeface="Arial"/>
            </a:endParaRPr>
          </a:p>
          <a:p>
            <a:pPr marL="456565" lvl="1" indent="0">
              <a:spcAft>
                <a:spcPts val="600"/>
              </a:spcAft>
              <a:buClr>
                <a:srgbClr val="E97132"/>
              </a:buClr>
              <a:buNone/>
            </a:pP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755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4F531-83B4-834E-8EBC-CC7949C9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A502-B092-7E44-BA40-26AAF4699A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0331" y="1892393"/>
            <a:ext cx="11561871" cy="5427568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D16526"/>
              </a:buClr>
              <a:buNone/>
            </a:pPr>
            <a:endParaRPr lang="en-US" sz="2133" dirty="0">
              <a:latin typeface="Arial"/>
              <a:cs typeface="Arial"/>
            </a:endParaRP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D16526"/>
              </a:buClr>
              <a:buNone/>
            </a:pPr>
            <a:r>
              <a:rPr lang="en-US" sz="4000" b="1" dirty="0">
                <a:latin typeface="Arial"/>
                <a:cs typeface="Arial"/>
              </a:rPr>
              <a:t>Steve Hall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D16526"/>
              </a:buClr>
              <a:buNone/>
            </a:pPr>
            <a:r>
              <a:rPr lang="en-US" sz="3200" dirty="0">
                <a:latin typeface="Arial"/>
                <a:cs typeface="Arial"/>
              </a:rPr>
              <a:t>shall@acec.org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D16526"/>
              </a:buClr>
              <a:buNone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A50B2F-9C9E-DE5F-C7BB-5F31DACA09EA}"/>
              </a:ext>
            </a:extLst>
          </p:cNvPr>
          <p:cNvSpPr/>
          <p:nvPr/>
        </p:nvSpPr>
        <p:spPr>
          <a:xfrm rot="10800000" flipV="1">
            <a:off x="-1" y="0"/>
            <a:ext cx="12188824" cy="1497396"/>
          </a:xfrm>
          <a:prstGeom prst="rect">
            <a:avLst/>
          </a:prstGeom>
          <a:gradFill>
            <a:gsLst>
              <a:gs pos="100000">
                <a:schemeClr val="tx2"/>
              </a:gs>
              <a:gs pos="100000">
                <a:srgbClr val="48B19A">
                  <a:alpha val="80000"/>
                </a:srgbClr>
              </a:gs>
              <a:gs pos="100000">
                <a:srgbClr val="48B19A">
                  <a:alpha val="8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371E1B-C8E2-433C-BD23-ED608D2E01F6}"/>
              </a:ext>
            </a:extLst>
          </p:cNvPr>
          <p:cNvSpPr txBox="1"/>
          <p:nvPr/>
        </p:nvSpPr>
        <p:spPr>
          <a:xfrm>
            <a:off x="682065" y="338361"/>
            <a:ext cx="10824693" cy="820674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Questions?</a:t>
            </a:r>
            <a:endParaRPr kumimoji="0" lang="en-US" sz="4533" b="0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024B25-1036-3F26-DA05-F4E3C6917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6594" y="6191951"/>
            <a:ext cx="1365623" cy="48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7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C3D54-6F86-88C0-8B8D-96E8B0363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73CF-498B-C191-63EF-5B5D9623C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67EDA-170D-631E-722D-F4B3915AF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69" y="1194043"/>
            <a:ext cx="12074448" cy="5762744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Aptos" panose="020B0004020202020204" pitchFamily="34" charset="0"/>
                <a:cs typeface="Arial"/>
              </a:rPr>
              <a:t>Potential Senate vote this week on a reconciliation package.</a:t>
            </a:r>
          </a:p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Aptos" panose="020B0004020202020204" pitchFamily="34" charset="0"/>
                <a:cs typeface="Arial"/>
              </a:rPr>
              <a:t>Congressional infrastructure committees taking lawmakers input for new surface transportation program.</a:t>
            </a:r>
          </a:p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Aptos" panose="020B0004020202020204" pitchFamily="34" charset="0"/>
                <a:cs typeface="Arial"/>
              </a:rPr>
              <a:t>Appropriations process getting started but faces challenges.</a:t>
            </a:r>
          </a:p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Aptos" panose="020B0004020202020204" pitchFamily="34" charset="0"/>
                <a:cs typeface="Arial"/>
              </a:rPr>
              <a:t>Ongoing tariff, DOGE disruptions.</a:t>
            </a:r>
          </a:p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Aptos" panose="020B0004020202020204" pitchFamily="34" charset="0"/>
                <a:cs typeface="Arial"/>
              </a:rPr>
              <a:t>Effort underway to remake/streamline the FAR.</a:t>
            </a:r>
          </a:p>
          <a:p>
            <a:pPr marL="460375" indent="-4603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cs typeface="Arial"/>
              </a:rPr>
              <a:t>Continued challenges for renewable energy projects and FEMA.</a:t>
            </a:r>
            <a:endParaRPr lang="en-US" dirty="0">
              <a:ea typeface="Aptos" panose="020B0004020202020204" pitchFamily="34" charset="0"/>
              <a:cs typeface="Arial"/>
            </a:endParaRPr>
          </a:p>
          <a:p>
            <a:pPr marL="460375" indent="-4603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kern="100" dirty="0">
              <a:latin typeface="Arial"/>
              <a:ea typeface="Aptos" panose="020B0004020202020204" pitchFamily="34" charset="0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215E17-B426-5E50-7633-8FE804059E35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B19E50-E586-F0D8-0D52-A8C7D073E31F}"/>
              </a:ext>
            </a:extLst>
          </p:cNvPr>
          <p:cNvSpPr txBox="1"/>
          <p:nvPr/>
        </p:nvSpPr>
        <p:spPr>
          <a:xfrm>
            <a:off x="508884" y="119064"/>
            <a:ext cx="11355995" cy="815608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/>
                <a:cs typeface="Arial"/>
              </a:rPr>
              <a:t>2025 Agenda – Overview</a:t>
            </a:r>
            <a:endParaRPr lang="en-US"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86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8DB1-935E-1F8A-1F6F-CC5151477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1DD07-4D0B-5EA8-E8E4-754962103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C3B5D4-E3FF-C20D-0677-EBFDF67D8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24" y="1090069"/>
            <a:ext cx="11943509" cy="5866717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345440" indent="-342900"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More revenues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 -- TCJA increased industry revenue by 14% between 2018 and 2024 ($17 billion in additional revenue); $108 billion in new total revenue projected between 2026 and 2029 if the law is extended.</a:t>
            </a:r>
            <a:endParaRPr lang="en-US" sz="2800" dirty="0">
              <a:solidFill>
                <a:schemeClr val="tx1"/>
              </a:solidFill>
            </a:endParaRPr>
          </a:p>
          <a:p>
            <a:pPr marL="345440" indent="-34290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Benefits to the broader economy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 -- additional A/E activity spurred by tax cuts would generate $1.4 trillion in revenue for the U.S. economy in 2026, supporting 7 million jobs, $454 billion in wages, and $785 billion in GDP.</a:t>
            </a:r>
          </a:p>
          <a:p>
            <a:pPr marL="345440" indent="-342900"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Investing in People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 -- survey of CEOs: most of the new revenue from tax savings went to "Investments in People," new hiring, expanded training and wage increases. </a:t>
            </a:r>
          </a:p>
          <a:p>
            <a:pPr marL="345440" indent="-342900">
              <a:spcBef>
                <a:spcPts val="450"/>
              </a:spcBef>
              <a:spcAft>
                <a:spcPts val="450"/>
              </a:spcAft>
              <a:buClr>
                <a:schemeClr val="accent2"/>
              </a:buClr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Investing in Technology/Growth</a:t>
            </a:r>
            <a:r>
              <a:rPr lang="en-US" sz="2800" i="1" dirty="0">
                <a:solidFill>
                  <a:schemeClr val="tx1"/>
                </a:solidFill>
                <a:latin typeface="Arial"/>
                <a:cs typeface="Arial"/>
              </a:rPr>
              <a:t> -- 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The law also enabled firms to invest more in technology and expand geographically and in new business lines.</a:t>
            </a:r>
            <a:endParaRPr lang="en-US" sz="2800" dirty="0">
              <a:solidFill>
                <a:schemeClr val="tx1"/>
              </a:solidFill>
              <a:latin typeface="Arial"/>
            </a:endParaRPr>
          </a:p>
          <a:p>
            <a:pPr marL="457200" indent="-454025"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endParaRPr lang="en-US" dirty="0">
              <a:cs typeface="Arial" panose="020B060402020202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D107B7-2E7B-F4C5-61C3-D8CE3E4A43AF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202122-0FFD-7C76-DB7C-C911F229AE2A}"/>
              </a:ext>
            </a:extLst>
          </p:cNvPr>
          <p:cNvSpPr txBox="1"/>
          <p:nvPr/>
        </p:nvSpPr>
        <p:spPr>
          <a:xfrm>
            <a:off x="508884" y="119064"/>
            <a:ext cx="11355995" cy="820674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/>
                <a:cs typeface="Arial"/>
              </a:rPr>
              <a:t>Tax Policy – ACEC TCJA study</a:t>
            </a:r>
            <a:endParaRPr lang="en-US"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B254E-EAA3-8E2D-862C-B827179AD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9A11A-A026-A2EB-9F0C-CE58BA5A2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FB1CA-7CCF-2240-85D4-36827C5FB8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225107"/>
            <a:ext cx="12188824" cy="5731679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Tax legislation cleared by the House during the Convention: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Extends Section 199A permanently and increases deduction from 20% to 23%.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Retains the 21% corporate rate.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Restores full R&amp;D deductibility, interest deductibility, and expensing for certain capital investments from January 2025 through December 2029.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Extends Section 127 student loan repayment provision.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Fees on EVs, hybrid vehicles to support Highway Trust Fund.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A2A1F1-D883-4DE4-A186-E6085EB6DA96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763F74-1D5D-E84C-52D3-0D5D60FA4C42}"/>
              </a:ext>
            </a:extLst>
          </p:cNvPr>
          <p:cNvSpPr txBox="1"/>
          <p:nvPr/>
        </p:nvSpPr>
        <p:spPr>
          <a:xfrm>
            <a:off x="508884" y="119064"/>
            <a:ext cx="11355995" cy="820674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/>
                <a:cs typeface="Arial"/>
              </a:rPr>
              <a:t>2025 Tax Reform</a:t>
            </a:r>
            <a:endParaRPr lang="en-US"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4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69A2F-89FA-E934-F323-50ADF061CC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A400-C43D-C743-EEDF-CD3D1DBCA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9BE31-BAB6-1456-D7A1-583B5F722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225107"/>
            <a:ext cx="12188824" cy="5731679"/>
          </a:xfrm>
        </p:spPr>
        <p:txBody>
          <a:bodyPr vert="horz" lIns="121920" tIns="60960" rIns="121920" bIns="6096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Senate tax package: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Extends the 20% Section 199A deduction permanently.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Retains the 21% corporate rate, protects ESOPs.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Restores full R&amp;D deductibility, interest deductibility, and expensing for certain capital permanently.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Extends Section 127 student loan repayment provision.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No language on fees for EVs, hybrids.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Senate vote this week, “Byrd bath” underway.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July 4</a:t>
            </a:r>
            <a:r>
              <a:rPr lang="en-US" sz="3200" baseline="30000" dirty="0"/>
              <a:t>th</a:t>
            </a:r>
            <a:r>
              <a:rPr lang="en-US" sz="3200" dirty="0"/>
              <a:t> deadline unlikely, final vote before August recess.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B96D40-1E51-C995-B464-171E8FF36BA2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3DF305-166A-73AC-151F-01E0B1CB3855}"/>
              </a:ext>
            </a:extLst>
          </p:cNvPr>
          <p:cNvSpPr txBox="1"/>
          <p:nvPr/>
        </p:nvSpPr>
        <p:spPr>
          <a:xfrm>
            <a:off x="508884" y="119064"/>
            <a:ext cx="11355995" cy="820674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/>
                <a:cs typeface="Arial"/>
              </a:rPr>
              <a:t>2025 Tax Reform</a:t>
            </a:r>
            <a:endParaRPr lang="en-US"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8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8C86A-CD0B-DA3C-3A37-64791A32F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97DB8-D0C7-BC19-559E-DBF68337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1888C-0444-8EA0-F8B6-C2A69A27FA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074979"/>
            <a:ext cx="12188824" cy="5881808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/>
              <a:t>Budget legislation also includes tax increases and spending cuts of concern:</a:t>
            </a:r>
          </a:p>
          <a:p>
            <a:pPr marL="6858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Phases out certain renewable energy tax credits.</a:t>
            </a:r>
          </a:p>
          <a:p>
            <a:pPr marL="6858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Rescinds unspent FHWA and EPA grants established by the Inflation Reduction Act.</a:t>
            </a:r>
          </a:p>
          <a:p>
            <a:pPr marL="6858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Rescinds unobligated IRA funding for coastal resilience, national parks, public lands, and environmental reviews.</a:t>
            </a:r>
          </a:p>
          <a:p>
            <a:pPr marL="6858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Creates a project sponsor opt-in fee for NEPA permitting equal to 125% of the expected cost to complete an EIS or EA.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100">
              <a:latin typeface="Arial"/>
              <a:ea typeface="Aptos" panose="020B0004020202020204" pitchFamily="34" charset="0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CDB321-ADD7-2E82-872E-30796ADCFC4D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07922F-CB8C-8B31-CF5A-8C52F0116445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/>
                <a:cs typeface="Arial"/>
              </a:rPr>
              <a:t>2025 Tax Reform – offsets</a:t>
            </a:r>
            <a:endParaRPr lang="en-US"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448F7-BF40-CE14-FC6B-C15E0C7B4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2FE0C-6FC1-789B-F7F2-5A1190A4E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D7D92-C47E-EA3A-E411-97D5311324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074979"/>
            <a:ext cx="12188824" cy="5881808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/>
              <a:t>ACEC supports a comprehensive approach to the workforce challenge, including:</a:t>
            </a:r>
          </a:p>
          <a:p>
            <a:pPr marL="68421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Expanding STEM education investments.</a:t>
            </a:r>
          </a:p>
          <a:p>
            <a:pPr marL="68421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Better aligning high-skilled immigration policies with a pro-growth economic agenda.</a:t>
            </a:r>
          </a:p>
          <a:p>
            <a:pPr marL="68421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Extending the Section 127 student loan repayment benefit.</a:t>
            </a:r>
          </a:p>
          <a:p>
            <a:pPr marL="68421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Working with industry partners through the Engineering Workforce Consortium to promote the essentiality of engineering and inspire students to pursue engineering careers.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100">
              <a:latin typeface="Arial"/>
              <a:ea typeface="Aptos" panose="020B0004020202020204" pitchFamily="34" charset="0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3E889-9082-D943-2BE1-786BFA2531BE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C158A-AE91-DC3B-92BA-7DCB1C2CC2E6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+mj-lt"/>
              </a:rPr>
              <a:t>Workforce</a:t>
            </a:r>
          </a:p>
        </p:txBody>
      </p:sp>
    </p:spTree>
    <p:extLst>
      <p:ext uri="{BB962C8B-B14F-4D97-AF65-F5344CB8AC3E}">
        <p14:creationId xmlns:p14="http://schemas.microsoft.com/office/powerpoint/2010/main" val="125861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62996-8F55-C544-6DAD-F6D8A2848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A988-FB43-AB6F-A285-699036C15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9226D-8624-E7A9-144F-A68CD9C69800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8FBAC0-D013-7C22-E1FA-78AFA774BE4A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Transportation Infrastructure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BCB4404-9B4F-67B6-D9B8-041A6A39AD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75" y="1184584"/>
            <a:ext cx="12015788" cy="5605175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Infrastructure agenda driven by need to reauthorize federal surface transportation programs before September 30, 2026.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House and Senate committees of jurisdiction are holding hearings on IIJA and receiving input from stakeholders on priorities.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Committees are also soliciting requests from members.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U.S. DOT processing backlog of 3,200 grant awards without signed grant agreements – announced 1,065 projects totaling $10 billion.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/>
              <a:t>ACEC met with Secretary Duffy during Convention.</a:t>
            </a: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01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FFA79-B25B-4188-F9C8-D193E3D90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CE883-6CCD-0162-3B3B-4C0C671A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3200" b="1">
                <a:solidFill>
                  <a:srgbClr val="76236C"/>
                </a:solidFill>
              </a:rPr>
            </a:br>
            <a:endParaRPr lang="en-US" sz="3200" b="1">
              <a:solidFill>
                <a:srgbClr val="76236C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22A8F-A59F-1434-EB9F-95261AFC74AE}"/>
              </a:ext>
            </a:extLst>
          </p:cNvPr>
          <p:cNvSpPr/>
          <p:nvPr/>
        </p:nvSpPr>
        <p:spPr>
          <a:xfrm rot="10800000" flipV="1">
            <a:off x="3176" y="1"/>
            <a:ext cx="12188824" cy="10749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A6BDBE-4532-0426-9BCC-EE27F6376E74}"/>
              </a:ext>
            </a:extLst>
          </p:cNvPr>
          <p:cNvSpPr txBox="1"/>
          <p:nvPr/>
        </p:nvSpPr>
        <p:spPr>
          <a:xfrm>
            <a:off x="508884" y="119064"/>
            <a:ext cx="11355995" cy="800219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Transportation Infrastructure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28204AE-842A-73D0-A0E6-C8BB1A89B1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75" y="1184584"/>
            <a:ext cx="12015788" cy="5605175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kern="100" dirty="0">
                <a:ea typeface="Calibri"/>
              </a:rPr>
              <a:t>Key ACEC Priorities: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Calibri"/>
              </a:rPr>
              <a:t>Sustain</a:t>
            </a:r>
            <a:r>
              <a:rPr lang="en-US" kern="100" dirty="0">
                <a:effectLst/>
                <a:ea typeface="Calibri"/>
              </a:rPr>
              <a:t> long-term funding </a:t>
            </a:r>
            <a:r>
              <a:rPr lang="en-US" kern="100" dirty="0">
                <a:ea typeface="Calibri"/>
              </a:rPr>
              <a:t>commitments.</a:t>
            </a:r>
            <a:endParaRPr lang="en-US" dirty="0">
              <a:ea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Calibri"/>
              </a:rPr>
              <a:t>Support</a:t>
            </a:r>
            <a:r>
              <a:rPr lang="en-US" kern="100" dirty="0">
                <a:effectLst/>
                <a:ea typeface="Calibri"/>
              </a:rPr>
              <a:t> </a:t>
            </a:r>
            <a:r>
              <a:rPr lang="en-US" kern="100" dirty="0">
                <a:ea typeface="Calibri"/>
              </a:rPr>
              <a:t>provisions to equip public</a:t>
            </a:r>
            <a:r>
              <a:rPr lang="en-US" kern="100" dirty="0">
                <a:effectLst/>
                <a:ea typeface="Calibri"/>
              </a:rPr>
              <a:t> agencies </a:t>
            </a:r>
            <a:r>
              <a:rPr lang="en-US" kern="100" dirty="0">
                <a:ea typeface="Calibri"/>
              </a:rPr>
              <a:t>to utilize</a:t>
            </a:r>
            <a:r>
              <a:rPr lang="en-US" kern="100" dirty="0">
                <a:effectLst/>
                <a:ea typeface="Calibri"/>
              </a:rPr>
              <a:t> lump sum contracting for engineering services.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kern="100" dirty="0">
                <a:ea typeface="Calibri"/>
              </a:rPr>
              <a:t>Potential study on problematic contract terms – duty to defend, indemnification, </a:t>
            </a:r>
            <a:r>
              <a:rPr lang="en-US" kern="100">
                <a:ea typeface="Calibri"/>
              </a:rPr>
              <a:t>consequential damages</a:t>
            </a:r>
            <a:endParaRPr lang="en-US" dirty="0">
              <a:ea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Calibri"/>
              </a:rPr>
              <a:t>Uniform</a:t>
            </a:r>
            <a:r>
              <a:rPr lang="en-US" kern="100" dirty="0">
                <a:effectLst/>
                <a:ea typeface="Calibri"/>
              </a:rPr>
              <a:t> procurement rules for all funding recipients</a:t>
            </a:r>
            <a:r>
              <a:rPr lang="en-US" kern="100" dirty="0">
                <a:ea typeface="Calibri"/>
              </a:rPr>
              <a:t>.</a:t>
            </a:r>
            <a:endParaRPr lang="en-US" kern="100" dirty="0">
              <a:effectLst/>
              <a:ea typeface="Calibri"/>
            </a:endParaRPr>
          </a:p>
          <a:p>
            <a:pPr marL="457200" marR="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ea typeface="Calibri"/>
              </a:rPr>
              <a:t>Facilitate</a:t>
            </a:r>
            <a:r>
              <a:rPr lang="en-US" kern="100" dirty="0">
                <a:effectLst/>
                <a:ea typeface="Calibri"/>
              </a:rPr>
              <a:t> more efficient local grant administration.</a:t>
            </a:r>
          </a:p>
          <a:p>
            <a:pPr marL="457200" marR="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100" dirty="0">
                <a:cs typeface="Arial"/>
              </a:rPr>
              <a:t>Include water funding.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04402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Master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A383532F-3C8B-B549-BFBF-3D2812B8245D}" vid="{917BF2B5-7E61-7243-9CE2-8E96BA69D78B}"/>
    </a:ext>
  </a:extLst>
</a:theme>
</file>

<file path=ppt/theme/theme2.xml><?xml version="1.0" encoding="utf-8"?>
<a:theme xmlns:a="http://schemas.openxmlformats.org/drawingml/2006/main" name="ACEC CO 2024 Master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A383532F-3C8B-B549-BFBF-3D2812B8245D}" vid="{671EE219-C2AA-9747-97BC-653CAFD4C00F}"/>
    </a:ext>
  </a:extLst>
</a:theme>
</file>

<file path=ppt/theme/theme3.xml><?xml version="1.0" encoding="utf-8"?>
<a:theme xmlns:a="http://schemas.openxmlformats.org/drawingml/2006/main" name="ASCEN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25">
      <a:majorFont>
        <a:latin typeface="Gill Sans MT"/>
        <a:ea typeface=""/>
        <a:cs typeface=""/>
      </a:majorFont>
      <a:minorFont>
        <a:latin typeface="Arial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A383532F-3C8B-B549-BFBF-3D2812B8245D}" vid="{397F60BF-CC53-A34A-8420-8A5612C4833F}"/>
    </a:ext>
  </a:extLst>
</a:theme>
</file>

<file path=ppt/theme/theme4.xml><?xml version="1.0" encoding="utf-8"?>
<a:theme xmlns:a="http://schemas.openxmlformats.org/drawingml/2006/main" name="Custom Desig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383532F-3C8B-B549-BFBF-3D2812B8245D}" vid="{8422FECA-DD59-FF46-80DB-79AB0F0E8FE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EA4B1796BD64D97178C35EF8EB882" ma:contentTypeVersion="15" ma:contentTypeDescription="Create a new document." ma:contentTypeScope="" ma:versionID="581662a6113899fc40ae823533992e09">
  <xsd:schema xmlns:xsd="http://www.w3.org/2001/XMLSchema" xmlns:xs="http://www.w3.org/2001/XMLSchema" xmlns:p="http://schemas.microsoft.com/office/2006/metadata/properties" xmlns:ns2="d5f1b5e6-de0d-4476-a677-989113be4e2e" xmlns:ns3="cde9d3c2-3889-4afb-9b7f-26e3dacaabdf" targetNamespace="http://schemas.microsoft.com/office/2006/metadata/properties" ma:root="true" ma:fieldsID="ac15b9dd6d4220e233a0a171479372dc" ns2:_="" ns3:_="">
    <xsd:import namespace="d5f1b5e6-de0d-4476-a677-989113be4e2e"/>
    <xsd:import namespace="cde9d3c2-3889-4afb-9b7f-26e3dacaabd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1b5e6-de0d-4476-a677-989113be4e2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8d6a779-c032-4276-bf2e-f79083725f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e9d3c2-3889-4afb-9b7f-26e3dacaabd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31c0335-758f-40a0-967a-8ea4d42a1857}" ma:internalName="TaxCatchAll" ma:showField="CatchAllData" ma:web="cde9d3c2-3889-4afb-9b7f-26e3dacaab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e9d3c2-3889-4afb-9b7f-26e3dacaabdf" xsi:nil="true"/>
    <lcf76f155ced4ddcb4097134ff3c332f xmlns="d5f1b5e6-de0d-4476-a677-989113be4e2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793A76-280B-4214-AB10-7F5F1635C671}">
  <ds:schemaRefs>
    <ds:schemaRef ds:uri="cde9d3c2-3889-4afb-9b7f-26e3dacaabdf"/>
    <ds:schemaRef ds:uri="d5f1b5e6-de0d-4476-a677-989113be4e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4B87FE6-6DFD-4299-815A-2B3F1C2F0319}">
  <ds:schemaRefs>
    <ds:schemaRef ds:uri="cde9d3c2-3889-4afb-9b7f-26e3dacaabdf"/>
    <ds:schemaRef ds:uri="d5f1b5e6-de0d-4476-a677-989113be4e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36D71C-6C15-400B-AA33-BF0CC2D5F1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1_ACEC CO Conference Logo Slide</Template>
  <TotalTime>12</TotalTime>
  <Words>1003</Words>
  <Application>Microsoft Office PowerPoint</Application>
  <PresentationFormat>Widescreen</PresentationFormat>
  <Paragraphs>121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Aptos</vt:lpstr>
      <vt:lpstr>Aptos Display</vt:lpstr>
      <vt:lpstr>Aptos Narrow</vt:lpstr>
      <vt:lpstr>Arial</vt:lpstr>
      <vt:lpstr>Calibri</vt:lpstr>
      <vt:lpstr>Helvetica</vt:lpstr>
      <vt:lpstr>Helvetica Light</vt:lpstr>
      <vt:lpstr>Helvetica Oblique</vt:lpstr>
      <vt:lpstr>Lato Medium</vt:lpstr>
      <vt:lpstr>Poppins Medium</vt:lpstr>
      <vt:lpstr>Wingdings</vt:lpstr>
      <vt:lpstr>Blank Master</vt:lpstr>
      <vt:lpstr>ACEC CO 2024 Master</vt:lpstr>
      <vt:lpstr>ASCENT</vt:lpstr>
      <vt:lpstr>Custom Design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</dc:title>
  <dc:creator>Blackstock Consulting, Inc.</dc:creator>
  <cp:lastModifiedBy>Steve Hall</cp:lastModifiedBy>
  <cp:revision>3</cp:revision>
  <cp:lastPrinted>2025-02-25T21:03:52Z</cp:lastPrinted>
  <dcterms:created xsi:type="dcterms:W3CDTF">2024-03-25T15:15:59Z</dcterms:created>
  <dcterms:modified xsi:type="dcterms:W3CDTF">2025-06-23T15:14:48Z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0x010100065EA4B1796BD64D97178C35EF8EB882</vt:lpwstr>
  </property>
  <property fmtid="{D5CDD505-2E9C-101B-9397-08002B2CF9AE}" pid="3" name="MediaServiceImageTags">
    <vt:lpwstr/>
  </property>
</Properties>
</file>