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56" r:id="rId2"/>
    <p:sldId id="271" r:id="rId3"/>
    <p:sldId id="272" r:id="rId4"/>
    <p:sldId id="257" r:id="rId5"/>
    <p:sldId id="258" r:id="rId6"/>
    <p:sldId id="261" r:id="rId7"/>
    <p:sldId id="259" r:id="rId8"/>
    <p:sldId id="260" r:id="rId9"/>
    <p:sldId id="262" r:id="rId10"/>
    <p:sldId id="264" r:id="rId11"/>
    <p:sldId id="263" r:id="rId12"/>
    <p:sldId id="265" r:id="rId13"/>
    <p:sldId id="266" r:id="rId14"/>
    <p:sldId id="274" r:id="rId15"/>
    <p:sldId id="273"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3F1"/>
    <a:srgbClr val="9AB7DA"/>
    <a:srgbClr val="A2BDDE"/>
    <a:srgbClr val="6F99CB"/>
    <a:srgbClr val="DDDDDD"/>
    <a:srgbClr val="EAEAEA"/>
    <a:srgbClr val="777777"/>
    <a:srgbClr val="476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4" autoAdjust="0"/>
    <p:restoredTop sz="73657" autoAdjust="0"/>
  </p:normalViewPr>
  <p:slideViewPr>
    <p:cSldViewPr snapToGrid="0" snapToObjects="1">
      <p:cViewPr varScale="1">
        <p:scale>
          <a:sx n="109" d="100"/>
          <a:sy n="109" d="100"/>
        </p:scale>
        <p:origin x="-1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12" tIns="48756" rIns="97512" bIns="48756" numCol="1" anchor="t" anchorCtr="0" compatLnSpc="1">
            <a:prstTxWarp prst="textNoShape">
              <a:avLst/>
            </a:prstTxWarp>
          </a:bodyPr>
          <a:lstStyle>
            <a:lvl1pPr defTabSz="974725" eaLnBrk="1" hangingPunct="1">
              <a:defRPr sz="1300">
                <a:latin typeface="Arial" charset="0"/>
              </a:defRPr>
            </a:lvl1pPr>
          </a:lstStyle>
          <a:p>
            <a:pPr>
              <a:defRPr/>
            </a:pPr>
            <a:endParaRPr lang="en-US"/>
          </a:p>
        </p:txBody>
      </p:sp>
      <p:sp>
        <p:nvSpPr>
          <p:cNvPr id="25603"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12" tIns="48756" rIns="97512" bIns="48756" numCol="1" anchor="t" anchorCtr="0" compatLnSpc="1">
            <a:prstTxWarp prst="textNoShape">
              <a:avLst/>
            </a:prstTxWarp>
          </a:bodyPr>
          <a:lstStyle>
            <a:lvl1pPr algn="r" defTabSz="974725"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12" tIns="48756" rIns="97512" bIns="487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12" tIns="48756" rIns="97512" bIns="48756" numCol="1" anchor="b" anchorCtr="0" compatLnSpc="1">
            <a:prstTxWarp prst="textNoShape">
              <a:avLst/>
            </a:prstTxWarp>
          </a:bodyPr>
          <a:lstStyle>
            <a:lvl1pPr defTabSz="974725" eaLnBrk="1" hangingPunct="1">
              <a:defRPr sz="13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12" tIns="48756" rIns="97512" bIns="48756" numCol="1" anchor="b" anchorCtr="0" compatLnSpc="1">
            <a:prstTxWarp prst="textNoShape">
              <a:avLst/>
            </a:prstTxWarp>
          </a:bodyPr>
          <a:lstStyle>
            <a:lvl1pPr algn="r" defTabSz="974725" eaLnBrk="1" hangingPunct="1">
              <a:defRPr sz="1300"/>
            </a:lvl1pPr>
          </a:lstStyle>
          <a:p>
            <a:fld id="{A77AC8D7-5677-447A-9DEA-C4CEC38A6684}" type="slidenum">
              <a:rPr lang="en-US" altLang="en-US"/>
              <a:pPr/>
              <a:t>‹#›</a:t>
            </a:fld>
            <a:endParaRPr lang="en-US" altLang="en-US"/>
          </a:p>
        </p:txBody>
      </p:sp>
    </p:spTree>
    <p:extLst>
      <p:ext uri="{BB962C8B-B14F-4D97-AF65-F5344CB8AC3E}">
        <p14:creationId xmlns:p14="http://schemas.microsoft.com/office/powerpoint/2010/main" val="3697490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0E0313D7-8846-4BC5-814F-F031668D4628}" type="slidenum">
              <a:rPr lang="en-US" altLang="en-US"/>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smtClean="0"/>
              <a:t>The Foundations for Risk Management are the basic elements around which to build your firm’s Risk Management Program.</a:t>
            </a:r>
          </a:p>
          <a:p>
            <a:pPr eaLnBrk="1" hangingPunct="1"/>
            <a:r>
              <a:rPr lang="en-US" altLang="en-US" smtClean="0"/>
              <a:t>As the RM Program develops, as you attend our Convocations, and as we develop our Tools to assist your firm, each element of the program will relate to an overall plan for your firm to address the professional practice issues that you control.  We believe that if you have an effective risk management program yourself, your firm should be successful or </a:t>
            </a:r>
          </a:p>
          <a:p>
            <a:pPr eaLnBrk="1" hangingPunct="1"/>
            <a:r>
              <a:rPr lang="en-US" altLang="en-US" smtClean="0"/>
              <a:t>	Success equals the Summation of the Firm’s Risk Management.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C70EB4B0-D636-4CC2-A71D-89C3AC12D4A3}" type="slidenum">
              <a:rPr lang="en-US" altLang="en-US"/>
              <a:pPr/>
              <a:t>12</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Our profession is putting out a wide variety of quality in our contract documents.  The trick is to produce quality documents, stay our of trouble and still make a profit.  It can be done, if you want to.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997C0D59-3E93-405B-9024-C277A1B133AC}" type="slidenum">
              <a:rPr lang="en-US" altLang="en-US"/>
              <a:pPr/>
              <a:t>13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smtClean="0"/>
              <a:t>Most claims occur as a result of constructing a project.  How you handle this phase of the work is important to your risk management efforts.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D3BBE548-E56E-44FE-8B29-4DE081C2F76C}" type="slidenum">
              <a:rPr lang="en-US" altLang="en-US"/>
              <a:pPr/>
              <a:t>15</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The Foundations for Risk Management are the basic elements around which to build your firm’s Risk Management Program.</a:t>
            </a:r>
          </a:p>
          <a:p>
            <a:pPr eaLnBrk="1" hangingPunct="1"/>
            <a:r>
              <a:rPr lang="en-US" altLang="en-US" smtClean="0"/>
              <a:t>As the RM Program develops, as you attend our Convocations, and as we develop our Tools to assist your firm, each element of the program will relate to an overall plan for your firm to address the professional practice issues that you control.  We believe that if you have an effective risk management program yourself, your firm should be successful or </a:t>
            </a:r>
          </a:p>
          <a:p>
            <a:pPr eaLnBrk="1" hangingPunct="1"/>
            <a:r>
              <a:rPr lang="en-US" altLang="en-US" smtClean="0"/>
              <a:t>	Success equals the Summation of the Firm’s Risk Management.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4FA69BB2-26D4-4A11-8584-0C0E584C9318}"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mtClean="0"/>
              <a:t>Without a firm culture that promotes risk management, there is little hope that you will move beyond the status quo.</a:t>
            </a:r>
          </a:p>
          <a:p>
            <a:pPr eaLnBrk="1" hangingPunct="1"/>
            <a:endParaRPr lang="en-US" altLang="en-US" smtClean="0"/>
          </a:p>
          <a:p>
            <a:pPr eaLnBrk="1" hangingPunct="1"/>
            <a:r>
              <a:rPr lang="en-US" altLang="en-US" smtClean="0"/>
              <a:t>For the first time, I reviewed the work of one of my recently hired drafters.  I redlined some significant changes.  But in my haste to get things done, I did not do an adequate job of explaining the changes.  We went through a couple of iterations of corrections.  Obviously, this is wasted time.  However, the culture was in place that said that I was going to review the work and then I was going to review the edits.  The second time I review this drafters work, she will know that this is the process.  The plan was there, and it was used.</a:t>
            </a:r>
          </a:p>
          <a:p>
            <a:pPr eaLnBrk="1" hangingPunct="1"/>
            <a:endParaRPr lang="en-US" altLang="en-US" smtClean="0"/>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95C560BA-B961-4C33-8F0F-E832C4FB58A4}"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smtClean="0"/>
              <a:t>However, the reviewing that I just talked about is not the best use of anyone’s time.  The items that I changed were things that should have been anticipated before the first drafting was done.  We could have done a better job up front, by spending a few minutes in the early stages to avoid the hours later on.</a:t>
            </a:r>
          </a:p>
          <a:p>
            <a:pPr eaLnBrk="1" hangingPunct="1"/>
            <a:endParaRPr lang="en-US" altLang="en-US" smtClean="0"/>
          </a:p>
          <a:p>
            <a:pPr eaLnBrk="1" hangingPunct="1"/>
            <a:r>
              <a:rPr lang="en-US" altLang="en-US" smtClean="0"/>
              <a:t>We need to foster a mentality of prevention in order to have an affective risk management process.  It starts with who we choose as a client, the staff that we have hired and the projects that we market.  In other words, we should make proactive choices that will affect our firm and its reputation.</a:t>
            </a:r>
          </a:p>
          <a:p>
            <a:pPr eaLnBrk="1" hangingPunct="1"/>
            <a:endParaRPr lang="en-US" altLang="en-US" smtClean="0"/>
          </a:p>
          <a:p>
            <a:pPr eaLnBrk="1" hangingPunct="1"/>
            <a:r>
              <a:rPr lang="en-US" altLang="en-US" smtClean="0"/>
              <a:t>More importantly, we must be proactive in all aspects of our professional life.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58803E78-F168-4888-BF51-C65A989921F4}" type="slidenum">
              <a:rPr lang="en-US" altLang="en-US"/>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smtClean="0"/>
              <a:t>When we discussed the firm culture, we said that we should have a plan for risk management and it needs to include all of the players in the process.  This can be complicated and cumbersome but it should be simple.  You don’t have to reinvent your firm.  Developing general policies and procedures that can be easily understood, will build the foundation that the other players, your staff or clients, can follow and execute in detail.</a:t>
            </a:r>
          </a:p>
          <a:p>
            <a:pPr eaLnBrk="1" hangingPunct="1"/>
            <a:endParaRPr lang="en-US" altLang="en-US" smtClean="0"/>
          </a:p>
          <a:p>
            <a:pPr eaLnBrk="1" hangingPunct="1"/>
            <a:r>
              <a:rPr lang="en-US" altLang="en-US" smtClean="0"/>
              <a:t>Just one example is that my staff knows that we produce completed documents and don’t depend on the shop drawings to pick up corrections.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0F47F713-8211-4012-BC69-0540B5FEA424}" type="slidenum">
              <a:rPr lang="en-US" altLang="en-US"/>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smtClean="0"/>
              <a:t>My best employees are good communicators.  If we are going to have successful projects and reduce claims, good communications play a major role.  </a:t>
            </a:r>
          </a:p>
          <a:p>
            <a:pPr eaLnBrk="1" hangingPunct="1"/>
            <a:endParaRPr lang="en-US" altLang="en-US" smtClean="0"/>
          </a:p>
          <a:p>
            <a:pPr eaLnBrk="1" hangingPunct="1"/>
            <a:r>
              <a:rPr lang="en-US" altLang="en-US" smtClean="0"/>
              <a:t>I lost money on the first project that we did for a new client.  During fee negotiations, by telephone, on the second project, the client stated that, “Owners expect us to do whatever is necessary to complete the project for the fixed fee.”    Needless to say, that additional communication led to more communication and affected not only my fee but how we wrote the contract, prepared contract documents and carried out construction administration.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28465340-C7B3-4B93-958B-28852E84D4A5}" type="slidenum">
              <a:rPr lang="en-US" altLang="en-US"/>
              <a:pPr/>
              <a:t>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In the fee example I just gave, education is going to play a major role.  Instead of being passive about our relationship, he will have to educate me and I him on how we can work together to have a successful project.  Whether you are the Administrative person in the office or the Principal, the owner or the engineer, there should be a constant exchange of wisdom to promote understanding and good solutions for the problems we face.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2C4103CF-2688-4747-941A-B7621E1F0EBE}" type="slidenum">
              <a:rPr lang="en-US" altLang="en-US"/>
              <a:pPr/>
              <a:t>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Everything to this point has been firm global in nature.  That is, it sets the ground work for project production.</a:t>
            </a:r>
          </a:p>
          <a:p>
            <a:pPr eaLnBrk="1" hangingPunct="1"/>
            <a:endParaRPr lang="en-US" altLang="en-US" smtClean="0"/>
          </a:p>
          <a:p>
            <a:pPr eaLnBrk="1" hangingPunct="1"/>
            <a:r>
              <a:rPr lang="en-US" altLang="en-US" smtClean="0"/>
              <a:t>The Scope of Services are crucial in determining the course of the project.  This is the time to ask 28% more questions about the project, than you normally would.  It will put you in the best position to satisfy your client and be profitable.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AA56B88D-8756-4586-9942-3F37D68E49C4}" type="slidenum">
              <a:rPr lang="en-US" altLang="en-US"/>
              <a:pPr/>
              <a:t>10</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We all would like to get good fees and we should.  What we don’t always realize is that poor fees carry with it the characteristics of misunderstandings, disputes and claims.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74725">
              <a:defRPr>
                <a:solidFill>
                  <a:schemeClr val="tx1"/>
                </a:solidFill>
                <a:latin typeface="Arial" charset="0"/>
              </a:defRPr>
            </a:lvl1pPr>
            <a:lvl2pPr marL="742950" indent="-285750" defTabSz="974725">
              <a:defRPr>
                <a:solidFill>
                  <a:schemeClr val="tx1"/>
                </a:solidFill>
                <a:latin typeface="Arial" charset="0"/>
              </a:defRPr>
            </a:lvl2pPr>
            <a:lvl3pPr marL="1143000" indent="-228600" defTabSz="974725">
              <a:defRPr>
                <a:solidFill>
                  <a:schemeClr val="tx1"/>
                </a:solidFill>
                <a:latin typeface="Arial" charset="0"/>
              </a:defRPr>
            </a:lvl3pPr>
            <a:lvl4pPr marL="1600200" indent="-228600" defTabSz="974725">
              <a:defRPr>
                <a:solidFill>
                  <a:schemeClr val="tx1"/>
                </a:solidFill>
                <a:latin typeface="Arial" charset="0"/>
              </a:defRPr>
            </a:lvl4pPr>
            <a:lvl5pPr marL="2057400" indent="-228600" defTabSz="974725">
              <a:defRPr>
                <a:solidFill>
                  <a:schemeClr val="tx1"/>
                </a:solidFill>
                <a:latin typeface="Arial" charset="0"/>
              </a:defRPr>
            </a:lvl5pPr>
            <a:lvl6pPr marL="2514600" indent="-228600" defTabSz="974725" eaLnBrk="0" fontAlgn="base" hangingPunct="0">
              <a:spcBef>
                <a:spcPct val="0"/>
              </a:spcBef>
              <a:spcAft>
                <a:spcPct val="0"/>
              </a:spcAft>
              <a:defRPr>
                <a:solidFill>
                  <a:schemeClr val="tx1"/>
                </a:solidFill>
                <a:latin typeface="Arial" charset="0"/>
              </a:defRPr>
            </a:lvl6pPr>
            <a:lvl7pPr marL="2971800" indent="-228600" defTabSz="974725" eaLnBrk="0" fontAlgn="base" hangingPunct="0">
              <a:spcBef>
                <a:spcPct val="0"/>
              </a:spcBef>
              <a:spcAft>
                <a:spcPct val="0"/>
              </a:spcAft>
              <a:defRPr>
                <a:solidFill>
                  <a:schemeClr val="tx1"/>
                </a:solidFill>
                <a:latin typeface="Arial" charset="0"/>
              </a:defRPr>
            </a:lvl7pPr>
            <a:lvl8pPr marL="3429000" indent="-228600" defTabSz="974725" eaLnBrk="0" fontAlgn="base" hangingPunct="0">
              <a:spcBef>
                <a:spcPct val="0"/>
              </a:spcBef>
              <a:spcAft>
                <a:spcPct val="0"/>
              </a:spcAft>
              <a:defRPr>
                <a:solidFill>
                  <a:schemeClr val="tx1"/>
                </a:solidFill>
                <a:latin typeface="Arial" charset="0"/>
              </a:defRPr>
            </a:lvl8pPr>
            <a:lvl9pPr marL="3886200" indent="-228600" defTabSz="974725" eaLnBrk="0" fontAlgn="base" hangingPunct="0">
              <a:spcBef>
                <a:spcPct val="0"/>
              </a:spcBef>
              <a:spcAft>
                <a:spcPct val="0"/>
              </a:spcAft>
              <a:defRPr>
                <a:solidFill>
                  <a:schemeClr val="tx1"/>
                </a:solidFill>
                <a:latin typeface="Arial" charset="0"/>
              </a:defRPr>
            </a:lvl9pPr>
          </a:lstStyle>
          <a:p>
            <a:fld id="{AF59A0D9-F1F2-44CB-991B-26DFC0837FAC}" type="slidenum">
              <a:rPr lang="en-US" altLang="en-US"/>
              <a:pPr/>
              <a:t>11</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The contract, or lack of contract, will become the rules of the game, if there is a claim.  Make it fair so that there is a reasonable sharing of the project risks.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00975" y="5637213"/>
            <a:ext cx="1066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sz="quarter"/>
          </p:nvPr>
        </p:nvSpPr>
        <p:spPr>
          <a:xfrm>
            <a:off x="685800" y="1692275"/>
            <a:ext cx="7772400" cy="17367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nchorCtr="1"/>
          <a:lstStyle>
            <a:lvl1pPr>
              <a:defRPr sz="4600"/>
            </a:lvl1pPr>
          </a:lstStyle>
          <a:p>
            <a:pPr lvl="0"/>
            <a:r>
              <a:rPr lang="en-US" noProof="0" smtClean="0"/>
              <a:t>Click to edit Master title style</a:t>
            </a:r>
          </a:p>
        </p:txBody>
      </p:sp>
      <p:sp>
        <p:nvSpPr>
          <p:cNvPr id="55300" name="Rectangle 4"/>
          <p:cNvSpPr>
            <a:spLocks noGrp="1" noChangeArrowheads="1"/>
          </p:cNvSpPr>
          <p:nvPr>
            <p:ph type="subTitle" sz="quarter" idx="1"/>
          </p:nvPr>
        </p:nvSpPr>
        <p:spPr>
          <a:xfrm>
            <a:off x="1371600" y="3886200"/>
            <a:ext cx="6400800" cy="17526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 typeface="Wingdings" pitchFamily="2" charset="2"/>
              <a:buNone/>
              <a:defRPr/>
            </a:lvl1pPr>
          </a:lstStyle>
          <a:p>
            <a:pPr lvl="0"/>
            <a:r>
              <a:rPr lang="en-US" noProof="0" smtClean="0"/>
              <a:t>Click to edit Master subtitle style</a:t>
            </a:r>
          </a:p>
        </p:txBody>
      </p:sp>
      <p:sp>
        <p:nvSpPr>
          <p:cNvPr id="6" name="Date Placeholder 5"/>
          <p:cNvSpPr>
            <a:spLocks noGrp="1" noChangeArrowheads="1"/>
          </p:cNvSpPr>
          <p:nvPr>
            <p:ph type="dt" sz="quarter" idx="10"/>
          </p:nvPr>
        </p:nvSpPr>
        <p:spPr bwMode="auto">
          <a:xfrm>
            <a:off x="457200" y="5791200"/>
            <a:ext cx="990600" cy="83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7" name="Footer Placeholder 6"/>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8" name="Slide Number Placeholder 7"/>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defRPr>
            </a:lvl1pPr>
          </a:lstStyle>
          <a:p>
            <a:fld id="{54C5FAB7-FD2B-42D4-B6C9-1224E6604705}" type="slidenum">
              <a:rPr lang="en-US" altLang="en-US"/>
              <a:pPr/>
              <a:t>‹#›</a:t>
            </a:fld>
            <a:endParaRPr lang="en-US" altLang="en-US"/>
          </a:p>
        </p:txBody>
      </p:sp>
    </p:spTree>
    <p:extLst>
      <p:ext uri="{BB962C8B-B14F-4D97-AF65-F5344CB8AC3E}">
        <p14:creationId xmlns:p14="http://schemas.microsoft.com/office/powerpoint/2010/main" val="82656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97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458788"/>
            <a:ext cx="1879600" cy="5900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2825" y="458788"/>
            <a:ext cx="5487988"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31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597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39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2825" y="2466975"/>
            <a:ext cx="3683000" cy="389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2466975"/>
            <a:ext cx="3684588" cy="389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8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37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892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939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550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1370013" y="458788"/>
            <a:ext cx="7162800" cy="1219200"/>
          </a:xfrm>
          <a:prstGeom prst="rect">
            <a:avLst/>
          </a:prstGeom>
          <a:noFill/>
          <a:ln>
            <a:noFill/>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1028" name="Rectangle 5"/>
          <p:cNvSpPr>
            <a:spLocks noGrp="1" noChangeArrowheads="1"/>
          </p:cNvSpPr>
          <p:nvPr>
            <p:ph type="body" idx="1"/>
          </p:nvPr>
        </p:nvSpPr>
        <p:spPr bwMode="auto">
          <a:xfrm>
            <a:off x="1012825" y="2466975"/>
            <a:ext cx="7519988" cy="38925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6"/>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103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00975" y="5637213"/>
            <a:ext cx="1066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800">
          <a:solidFill>
            <a:schemeClr val="tx1"/>
          </a:solidFill>
          <a:latin typeface="+mj-lt"/>
          <a:ea typeface="+mj-ea"/>
          <a:cs typeface="+mj-cs"/>
        </a:defRPr>
      </a:lvl1pPr>
      <a:lvl2pPr algn="l" rtl="0" eaLnBrk="0" fontAlgn="base" hangingPunct="0">
        <a:lnSpc>
          <a:spcPct val="85000"/>
        </a:lnSpc>
        <a:spcBef>
          <a:spcPct val="0"/>
        </a:spcBef>
        <a:spcAft>
          <a:spcPct val="0"/>
        </a:spcAft>
        <a:defRPr sz="3800">
          <a:solidFill>
            <a:schemeClr val="tx1"/>
          </a:solidFill>
          <a:latin typeface="Arial Black" pitchFamily="34" charset="0"/>
        </a:defRPr>
      </a:lvl2pPr>
      <a:lvl3pPr algn="l" rtl="0" eaLnBrk="0" fontAlgn="base" hangingPunct="0">
        <a:lnSpc>
          <a:spcPct val="85000"/>
        </a:lnSpc>
        <a:spcBef>
          <a:spcPct val="0"/>
        </a:spcBef>
        <a:spcAft>
          <a:spcPct val="0"/>
        </a:spcAft>
        <a:defRPr sz="3800">
          <a:solidFill>
            <a:schemeClr val="tx1"/>
          </a:solidFill>
          <a:latin typeface="Arial Black" pitchFamily="34" charset="0"/>
        </a:defRPr>
      </a:lvl3pPr>
      <a:lvl4pPr algn="l" rtl="0" eaLnBrk="0" fontAlgn="base" hangingPunct="0">
        <a:lnSpc>
          <a:spcPct val="85000"/>
        </a:lnSpc>
        <a:spcBef>
          <a:spcPct val="0"/>
        </a:spcBef>
        <a:spcAft>
          <a:spcPct val="0"/>
        </a:spcAft>
        <a:defRPr sz="3800">
          <a:solidFill>
            <a:schemeClr val="tx1"/>
          </a:solidFill>
          <a:latin typeface="Arial Black" pitchFamily="34" charset="0"/>
        </a:defRPr>
      </a:lvl4pPr>
      <a:lvl5pPr algn="l" rtl="0" eaLnBrk="0" fontAlgn="base" hangingPunct="0">
        <a:lnSpc>
          <a:spcPct val="85000"/>
        </a:lnSpc>
        <a:spcBef>
          <a:spcPct val="0"/>
        </a:spcBef>
        <a:spcAft>
          <a:spcPct val="0"/>
        </a:spcAft>
        <a:defRPr sz="3800">
          <a:solidFill>
            <a:schemeClr val="tx1"/>
          </a:solidFill>
          <a:latin typeface="Arial Black" pitchFamily="34" charset="0"/>
        </a:defRPr>
      </a:lvl5pPr>
      <a:lvl6pPr marL="457200" algn="l" rtl="0" fontAlgn="base">
        <a:lnSpc>
          <a:spcPct val="85000"/>
        </a:lnSpc>
        <a:spcBef>
          <a:spcPct val="0"/>
        </a:spcBef>
        <a:spcAft>
          <a:spcPct val="0"/>
        </a:spcAft>
        <a:defRPr sz="3800">
          <a:solidFill>
            <a:schemeClr val="tx1"/>
          </a:solidFill>
          <a:latin typeface="Arial Black" pitchFamily="34" charset="0"/>
        </a:defRPr>
      </a:lvl6pPr>
      <a:lvl7pPr marL="914400" algn="l" rtl="0" fontAlgn="base">
        <a:lnSpc>
          <a:spcPct val="85000"/>
        </a:lnSpc>
        <a:spcBef>
          <a:spcPct val="0"/>
        </a:spcBef>
        <a:spcAft>
          <a:spcPct val="0"/>
        </a:spcAft>
        <a:defRPr sz="3800">
          <a:solidFill>
            <a:schemeClr val="tx1"/>
          </a:solidFill>
          <a:latin typeface="Arial Black" pitchFamily="34" charset="0"/>
        </a:defRPr>
      </a:lvl7pPr>
      <a:lvl8pPr marL="1371600" algn="l" rtl="0" fontAlgn="base">
        <a:lnSpc>
          <a:spcPct val="85000"/>
        </a:lnSpc>
        <a:spcBef>
          <a:spcPct val="0"/>
        </a:spcBef>
        <a:spcAft>
          <a:spcPct val="0"/>
        </a:spcAft>
        <a:defRPr sz="3800">
          <a:solidFill>
            <a:schemeClr val="tx1"/>
          </a:solidFill>
          <a:latin typeface="Arial Black" pitchFamily="34" charset="0"/>
        </a:defRPr>
      </a:lvl8pPr>
      <a:lvl9pPr marL="1828800" algn="l" rtl="0" fontAlgn="base">
        <a:lnSpc>
          <a:spcPct val="85000"/>
        </a:lnSpc>
        <a:spcBef>
          <a:spcPct val="0"/>
        </a:spcBef>
        <a:spcAft>
          <a:spcPct val="0"/>
        </a:spcAft>
        <a:defRPr sz="3800">
          <a:solidFill>
            <a:schemeClr val="tx1"/>
          </a:solidFill>
          <a:latin typeface="Arial Black" pitchFamily="34" charset="0"/>
        </a:defRPr>
      </a:lvl9pPr>
    </p:titleStyle>
    <p:bodyStyle>
      <a:lvl1pPr marL="284163" indent="-284163" algn="l" rtl="0" eaLnBrk="0" fontAlgn="base" hangingPunct="0">
        <a:lnSpc>
          <a:spcPct val="90000"/>
        </a:lnSpc>
        <a:spcBef>
          <a:spcPct val="30000"/>
        </a:spcBef>
        <a:spcAft>
          <a:spcPct val="0"/>
        </a:spcAft>
        <a:buClr>
          <a:srgbClr val="648AAF"/>
        </a:buClr>
        <a:buSzPct val="90000"/>
        <a:buFont typeface="Wingdings" pitchFamily="2" charset="2"/>
        <a:buChar char="§"/>
        <a:defRPr sz="2400" b="1">
          <a:solidFill>
            <a:srgbClr val="000000"/>
          </a:solidFill>
          <a:latin typeface="+mn-lt"/>
          <a:ea typeface="+mn-ea"/>
          <a:cs typeface="+mn-cs"/>
        </a:defRPr>
      </a:lvl1pPr>
      <a:lvl2pPr marL="855663" indent="-280988" algn="l" rtl="0" eaLnBrk="0" fontAlgn="base" hangingPunct="0">
        <a:lnSpc>
          <a:spcPct val="90000"/>
        </a:lnSpc>
        <a:spcBef>
          <a:spcPct val="30000"/>
        </a:spcBef>
        <a:spcAft>
          <a:spcPct val="0"/>
        </a:spcAft>
        <a:buClr>
          <a:srgbClr val="648AAF"/>
        </a:buClr>
        <a:buSzPct val="90000"/>
        <a:buFont typeface="Wingdings" pitchFamily="2" charset="2"/>
        <a:buChar char="§"/>
        <a:defRPr sz="2100" b="1">
          <a:solidFill>
            <a:srgbClr val="000000"/>
          </a:solidFill>
          <a:latin typeface="+mn-lt"/>
        </a:defRPr>
      </a:lvl2pPr>
      <a:lvl3pPr marL="1312863" indent="-222250" algn="l" rtl="0" eaLnBrk="0" fontAlgn="base" hangingPunct="0">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3pPr>
      <a:lvl4pPr marL="1655763" indent="-166688" algn="l" rtl="0" eaLnBrk="0" fontAlgn="base" hangingPunct="0">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4pPr>
      <a:lvl5pPr marL="2005013" indent="-174625" algn="l" rtl="0" eaLnBrk="0" fontAlgn="base" hangingPunct="0">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5pPr>
      <a:lvl6pPr marL="2462213" indent="-174625" algn="l" rtl="0" fontAlgn="base">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6pPr>
      <a:lvl7pPr marL="2919413" indent="-174625" algn="l" rtl="0" fontAlgn="base">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7pPr>
      <a:lvl8pPr marL="3376613" indent="-174625" algn="l" rtl="0" fontAlgn="base">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8pPr>
      <a:lvl9pPr marL="3833813" indent="-174625" algn="l" rtl="0" fontAlgn="base">
        <a:lnSpc>
          <a:spcPct val="90000"/>
        </a:lnSpc>
        <a:spcBef>
          <a:spcPct val="30000"/>
        </a:spcBef>
        <a:spcAft>
          <a:spcPct val="0"/>
        </a:spcAft>
        <a:buClr>
          <a:srgbClr val="648AAF"/>
        </a:buClr>
        <a:buSzPct val="90000"/>
        <a:buFont typeface="Wingdings" pitchFamily="2"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cec.org/RMP/index.cf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cec.org/RMP/index.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cec.org/RMP/index.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011413" y="1597400"/>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476A8D"/>
                </a:solidFill>
                <a:latin typeface="Arial Black" pitchFamily="34" charset="0"/>
              </a:rPr>
              <a:t>Prepare &amp; Negotiate Fees that Allow for Quality and Profit</a:t>
            </a:r>
            <a:br>
              <a:rPr lang="en-US" altLang="en-US" sz="2400" dirty="0">
                <a:solidFill>
                  <a:srgbClr val="476A8D"/>
                </a:solidFill>
                <a:latin typeface="Arial Black" pitchFamily="34" charset="0"/>
              </a:rPr>
            </a:br>
            <a:endParaRPr lang="en-US" altLang="en-US" sz="2400" dirty="0">
              <a:solidFill>
                <a:srgbClr val="476A8D"/>
              </a:solidFill>
              <a:latin typeface="Arial Black" pitchFamily="34" charset="0"/>
            </a:endParaRPr>
          </a:p>
        </p:txBody>
      </p:sp>
      <p:sp>
        <p:nvSpPr>
          <p:cNvPr id="19459" name="Rectangle 5"/>
          <p:cNvSpPr>
            <a:spLocks noGrp="1" noChangeArrowheads="1"/>
          </p:cNvSpPr>
          <p:nvPr>
            <p:ph type="title"/>
          </p:nvPr>
        </p:nvSpPr>
        <p:spPr/>
        <p:txBody>
          <a:bodyPr/>
          <a:lstStyle/>
          <a:p>
            <a:pPr eaLnBrk="1" hangingPunct="1"/>
            <a:r>
              <a:rPr lang="en-US" altLang="en-US" smtClean="0"/>
              <a:t>Compensation</a:t>
            </a:r>
          </a:p>
        </p:txBody>
      </p:sp>
      <p:sp>
        <p:nvSpPr>
          <p:cNvPr id="19460" name="Rectangle 6"/>
          <p:cNvSpPr>
            <a:spLocks noGrp="1" noChangeArrowheads="1"/>
          </p:cNvSpPr>
          <p:nvPr>
            <p:ph idx="1"/>
          </p:nvPr>
        </p:nvSpPr>
        <p:spPr>
          <a:xfrm>
            <a:off x="909838" y="2646275"/>
            <a:ext cx="8070850" cy="3892550"/>
          </a:xfrm>
        </p:spPr>
        <p:txBody>
          <a:bodyPr/>
          <a:lstStyle/>
          <a:p>
            <a:pPr eaLnBrk="1" hangingPunct="1">
              <a:lnSpc>
                <a:spcPct val="100000"/>
              </a:lnSpc>
              <a:spcBef>
                <a:spcPts val="0"/>
              </a:spcBef>
            </a:pPr>
            <a:r>
              <a:rPr lang="en-US" altLang="en-US" sz="2600" dirty="0" smtClean="0"/>
              <a:t>Develop fees based on work effort (task hour) and value to be delivered.</a:t>
            </a:r>
          </a:p>
          <a:p>
            <a:pPr eaLnBrk="1" hangingPunct="1">
              <a:lnSpc>
                <a:spcPct val="100000"/>
              </a:lnSpc>
              <a:spcBef>
                <a:spcPts val="0"/>
              </a:spcBef>
            </a:pPr>
            <a:r>
              <a:rPr lang="en-US" altLang="en-US" sz="2600" dirty="0" smtClean="0"/>
              <a:t>Make allowances for unknown conditions.</a:t>
            </a:r>
          </a:p>
          <a:p>
            <a:pPr eaLnBrk="1" hangingPunct="1">
              <a:lnSpc>
                <a:spcPct val="100000"/>
              </a:lnSpc>
              <a:spcBef>
                <a:spcPts val="0"/>
              </a:spcBef>
            </a:pPr>
            <a:r>
              <a:rPr lang="en-US" altLang="en-US" sz="2600" dirty="0" smtClean="0"/>
              <a:t>Share the back up for your fee with the client when appropriate.</a:t>
            </a:r>
          </a:p>
          <a:p>
            <a:pPr eaLnBrk="1" hangingPunct="1">
              <a:lnSpc>
                <a:spcPct val="100000"/>
              </a:lnSpc>
              <a:spcBef>
                <a:spcPts val="0"/>
              </a:spcBef>
            </a:pPr>
            <a:r>
              <a:rPr lang="en-US" altLang="en-US" sz="2600" dirty="0" smtClean="0"/>
              <a:t>Negotiate based on scope of work.</a:t>
            </a:r>
          </a:p>
          <a:p>
            <a:pPr eaLnBrk="1" hangingPunct="1">
              <a:lnSpc>
                <a:spcPct val="100000"/>
              </a:lnSpc>
              <a:spcBef>
                <a:spcPts val="0"/>
              </a:spcBef>
            </a:pPr>
            <a:r>
              <a:rPr lang="en-US" altLang="en-US" sz="2600" dirty="0" smtClean="0"/>
              <a:t>Be willing to walk away.</a:t>
            </a:r>
          </a:p>
          <a:p>
            <a:pPr eaLnBrk="1" hangingPunct="1">
              <a:lnSpc>
                <a:spcPct val="100000"/>
              </a:lnSpc>
              <a:spcBef>
                <a:spcPts val="0"/>
              </a:spcBef>
            </a:pPr>
            <a:r>
              <a:rPr lang="en-US" altLang="en-US" sz="2600" dirty="0" smtClean="0"/>
              <a:t>Don’t continue to work for losing clients.</a:t>
            </a:r>
          </a:p>
        </p:txBody>
      </p:sp>
      <p:sp>
        <p:nvSpPr>
          <p:cNvPr id="19461"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7</a:t>
            </a:r>
          </a:p>
        </p:txBody>
      </p:sp>
      <p:sp>
        <p:nvSpPr>
          <p:cNvPr id="19462"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smtClean="0"/>
              <a:t>Contracts</a:t>
            </a:r>
          </a:p>
        </p:txBody>
      </p:sp>
      <p:sp>
        <p:nvSpPr>
          <p:cNvPr id="21507" name="Rectangle 4"/>
          <p:cNvSpPr>
            <a:spLocks noGrp="1" noChangeArrowheads="1"/>
          </p:cNvSpPr>
          <p:nvPr>
            <p:ph idx="1"/>
          </p:nvPr>
        </p:nvSpPr>
        <p:spPr>
          <a:xfrm>
            <a:off x="909838" y="2305605"/>
            <a:ext cx="7666631" cy="3892550"/>
          </a:xfrm>
        </p:spPr>
        <p:txBody>
          <a:bodyPr/>
          <a:lstStyle/>
          <a:p>
            <a:pPr eaLnBrk="1" hangingPunct="1">
              <a:lnSpc>
                <a:spcPct val="100000"/>
              </a:lnSpc>
              <a:spcBef>
                <a:spcPts val="0"/>
              </a:spcBef>
            </a:pPr>
            <a:r>
              <a:rPr lang="en-US" altLang="en-US" sz="2600" dirty="0" smtClean="0"/>
              <a:t>Use a CASE, AIA or other accepted base contract.</a:t>
            </a:r>
          </a:p>
          <a:p>
            <a:pPr eaLnBrk="1" hangingPunct="1">
              <a:lnSpc>
                <a:spcPct val="100000"/>
              </a:lnSpc>
              <a:spcBef>
                <a:spcPts val="0"/>
              </a:spcBef>
            </a:pPr>
            <a:r>
              <a:rPr lang="en-US" altLang="en-US" sz="2600" dirty="0" smtClean="0"/>
              <a:t>Modify the contract for each project, as needed.</a:t>
            </a:r>
          </a:p>
          <a:p>
            <a:pPr eaLnBrk="1" hangingPunct="1">
              <a:lnSpc>
                <a:spcPct val="100000"/>
              </a:lnSpc>
              <a:spcBef>
                <a:spcPts val="0"/>
              </a:spcBef>
            </a:pPr>
            <a:r>
              <a:rPr lang="en-US" altLang="en-US" sz="2600" dirty="0" smtClean="0"/>
              <a:t>Use a contract that you can understand.</a:t>
            </a:r>
          </a:p>
          <a:p>
            <a:pPr eaLnBrk="1" hangingPunct="1">
              <a:lnSpc>
                <a:spcPct val="100000"/>
              </a:lnSpc>
              <a:spcBef>
                <a:spcPts val="0"/>
              </a:spcBef>
            </a:pPr>
            <a:r>
              <a:rPr lang="en-US" altLang="en-US" sz="2600" dirty="0" smtClean="0"/>
              <a:t>Use the contract to reasonably share project risks.</a:t>
            </a:r>
          </a:p>
          <a:p>
            <a:pPr eaLnBrk="1" hangingPunct="1">
              <a:lnSpc>
                <a:spcPct val="100000"/>
              </a:lnSpc>
              <a:spcBef>
                <a:spcPts val="0"/>
              </a:spcBef>
            </a:pPr>
            <a:r>
              <a:rPr lang="en-US" altLang="en-US" sz="2600" dirty="0" smtClean="0"/>
              <a:t>Be sure to get a signed contract.</a:t>
            </a:r>
          </a:p>
        </p:txBody>
      </p:sp>
      <p:sp>
        <p:nvSpPr>
          <p:cNvPr id="21508" name="Rectangle 5"/>
          <p:cNvSpPr>
            <a:spLocks noChangeArrowheads="1"/>
          </p:cNvSpPr>
          <p:nvPr/>
        </p:nvSpPr>
        <p:spPr bwMode="auto">
          <a:xfrm>
            <a:off x="1020378" y="1633260"/>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Negotiate Clear &amp; Fair Agreements</a:t>
            </a:r>
          </a:p>
        </p:txBody>
      </p:sp>
      <p:sp>
        <p:nvSpPr>
          <p:cNvPr id="21509"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8</a:t>
            </a:r>
          </a:p>
        </p:txBody>
      </p:sp>
      <p:sp>
        <p:nvSpPr>
          <p:cNvPr id="21510"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020378" y="1633260"/>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Produce Quality Contract Documents</a:t>
            </a:r>
          </a:p>
        </p:txBody>
      </p:sp>
      <p:sp>
        <p:nvSpPr>
          <p:cNvPr id="23555" name="Rectangle 8"/>
          <p:cNvSpPr>
            <a:spLocks noGrp="1" noChangeArrowheads="1"/>
          </p:cNvSpPr>
          <p:nvPr>
            <p:ph type="title"/>
          </p:nvPr>
        </p:nvSpPr>
        <p:spPr/>
        <p:txBody>
          <a:bodyPr/>
          <a:lstStyle/>
          <a:p>
            <a:pPr eaLnBrk="1" hangingPunct="1"/>
            <a:r>
              <a:rPr lang="en-US" altLang="en-US" smtClean="0"/>
              <a:t>Contract Documents</a:t>
            </a:r>
          </a:p>
        </p:txBody>
      </p:sp>
      <p:sp>
        <p:nvSpPr>
          <p:cNvPr id="23556" name="Rectangle 6"/>
          <p:cNvSpPr>
            <a:spLocks noGrp="1" noChangeArrowheads="1"/>
          </p:cNvSpPr>
          <p:nvPr>
            <p:ph idx="1"/>
          </p:nvPr>
        </p:nvSpPr>
        <p:spPr>
          <a:xfrm>
            <a:off x="919080" y="2284413"/>
            <a:ext cx="8147050" cy="4075112"/>
          </a:xfrm>
        </p:spPr>
        <p:txBody>
          <a:bodyPr/>
          <a:lstStyle/>
          <a:p>
            <a:pPr eaLnBrk="1" hangingPunct="1">
              <a:lnSpc>
                <a:spcPct val="100000"/>
              </a:lnSpc>
              <a:spcBef>
                <a:spcPts val="0"/>
              </a:spcBef>
            </a:pPr>
            <a:r>
              <a:rPr lang="en-US" altLang="en-US" sz="2600" dirty="0" smtClean="0"/>
              <a:t>Include staff in the work planning effort.</a:t>
            </a:r>
          </a:p>
          <a:p>
            <a:pPr eaLnBrk="1" hangingPunct="1">
              <a:lnSpc>
                <a:spcPct val="100000"/>
              </a:lnSpc>
              <a:spcBef>
                <a:spcPts val="0"/>
              </a:spcBef>
            </a:pPr>
            <a:r>
              <a:rPr lang="en-US" altLang="en-US" sz="2600" dirty="0" smtClean="0"/>
              <a:t>Develop written design criteria.</a:t>
            </a:r>
          </a:p>
          <a:p>
            <a:pPr eaLnBrk="1" hangingPunct="1">
              <a:lnSpc>
                <a:spcPct val="100000"/>
              </a:lnSpc>
              <a:spcBef>
                <a:spcPts val="0"/>
              </a:spcBef>
            </a:pPr>
            <a:r>
              <a:rPr lang="en-US" altLang="en-US" sz="2600" dirty="0" smtClean="0"/>
              <a:t>Capitalize on similar designs without starting over on each project.</a:t>
            </a:r>
          </a:p>
          <a:p>
            <a:pPr eaLnBrk="1" hangingPunct="1">
              <a:lnSpc>
                <a:spcPct val="100000"/>
              </a:lnSpc>
              <a:spcBef>
                <a:spcPts val="0"/>
              </a:spcBef>
            </a:pPr>
            <a:r>
              <a:rPr lang="en-US" altLang="en-US" sz="2600" dirty="0" smtClean="0"/>
              <a:t>Establish reasonable schedule expectations.</a:t>
            </a:r>
          </a:p>
          <a:p>
            <a:pPr eaLnBrk="1" hangingPunct="1">
              <a:lnSpc>
                <a:spcPct val="100000"/>
              </a:lnSpc>
              <a:spcBef>
                <a:spcPts val="0"/>
              </a:spcBef>
            </a:pPr>
            <a:r>
              <a:rPr lang="en-US" altLang="en-US" sz="2600" dirty="0" smtClean="0"/>
              <a:t>Use available software as a tool.</a:t>
            </a:r>
          </a:p>
          <a:p>
            <a:pPr eaLnBrk="1" hangingPunct="1">
              <a:lnSpc>
                <a:spcPct val="100000"/>
              </a:lnSpc>
              <a:spcBef>
                <a:spcPts val="0"/>
              </a:spcBef>
            </a:pPr>
            <a:r>
              <a:rPr lang="en-US" altLang="en-US" sz="2600" dirty="0" smtClean="0"/>
              <a:t>Integrate the BIM/CAD team.</a:t>
            </a:r>
          </a:p>
        </p:txBody>
      </p:sp>
      <p:sp>
        <p:nvSpPr>
          <p:cNvPr id="23557" name="Text Box 7"/>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9</a:t>
            </a:r>
          </a:p>
        </p:txBody>
      </p:sp>
      <p:sp>
        <p:nvSpPr>
          <p:cNvPr id="23558"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smtClean="0"/>
              <a:t>Construction Phase</a:t>
            </a:r>
          </a:p>
        </p:txBody>
      </p:sp>
      <p:sp>
        <p:nvSpPr>
          <p:cNvPr id="25603" name="Rectangle 4"/>
          <p:cNvSpPr>
            <a:spLocks noGrp="1" noChangeArrowheads="1"/>
          </p:cNvSpPr>
          <p:nvPr>
            <p:ph idx="1"/>
          </p:nvPr>
        </p:nvSpPr>
        <p:spPr>
          <a:xfrm>
            <a:off x="917215" y="2682135"/>
            <a:ext cx="8027988" cy="3892550"/>
          </a:xfrm>
        </p:spPr>
        <p:txBody>
          <a:bodyPr/>
          <a:lstStyle/>
          <a:p>
            <a:pPr eaLnBrk="1" hangingPunct="1">
              <a:lnSpc>
                <a:spcPct val="100000"/>
              </a:lnSpc>
              <a:spcBef>
                <a:spcPts val="0"/>
              </a:spcBef>
            </a:pPr>
            <a:r>
              <a:rPr lang="en-US" altLang="en-US" sz="2600" dirty="0" smtClean="0"/>
              <a:t>Train staff for the CA work.</a:t>
            </a:r>
          </a:p>
          <a:p>
            <a:pPr eaLnBrk="1" hangingPunct="1">
              <a:lnSpc>
                <a:spcPct val="100000"/>
              </a:lnSpc>
              <a:spcBef>
                <a:spcPts val="0"/>
              </a:spcBef>
            </a:pPr>
            <a:r>
              <a:rPr lang="en-US" altLang="en-US" sz="2600" dirty="0" smtClean="0"/>
              <a:t>Clarify SE’s role during submittal review and construction site visits.</a:t>
            </a:r>
          </a:p>
          <a:p>
            <a:pPr eaLnBrk="1" hangingPunct="1">
              <a:lnSpc>
                <a:spcPct val="100000"/>
              </a:lnSpc>
              <a:spcBef>
                <a:spcPts val="0"/>
              </a:spcBef>
            </a:pPr>
            <a:r>
              <a:rPr lang="en-US" altLang="en-US" sz="2600" dirty="0" smtClean="0"/>
              <a:t>Get to know the Superintendent.</a:t>
            </a:r>
          </a:p>
          <a:p>
            <a:pPr eaLnBrk="1" hangingPunct="1">
              <a:lnSpc>
                <a:spcPct val="100000"/>
              </a:lnSpc>
              <a:spcBef>
                <a:spcPts val="0"/>
              </a:spcBef>
            </a:pPr>
            <a:r>
              <a:rPr lang="en-US" altLang="en-US" sz="2600" dirty="0" smtClean="0"/>
              <a:t>Document efforts well.</a:t>
            </a:r>
          </a:p>
          <a:p>
            <a:pPr eaLnBrk="1" hangingPunct="1">
              <a:lnSpc>
                <a:spcPct val="100000"/>
              </a:lnSpc>
              <a:spcBef>
                <a:spcPts val="0"/>
              </a:spcBef>
            </a:pPr>
            <a:r>
              <a:rPr lang="en-US" altLang="en-US" sz="2600" dirty="0" smtClean="0"/>
              <a:t>Make site visits and reports meaningful.</a:t>
            </a:r>
          </a:p>
          <a:p>
            <a:pPr eaLnBrk="1" hangingPunct="1">
              <a:lnSpc>
                <a:spcPct val="100000"/>
              </a:lnSpc>
              <a:spcBef>
                <a:spcPts val="0"/>
              </a:spcBef>
            </a:pPr>
            <a:r>
              <a:rPr lang="en-US" altLang="en-US" sz="2600" dirty="0" smtClean="0"/>
              <a:t>Follow up on changed construction tasks.</a:t>
            </a:r>
          </a:p>
        </p:txBody>
      </p:sp>
      <p:sp>
        <p:nvSpPr>
          <p:cNvPr id="25604" name="Rectangle 5"/>
          <p:cNvSpPr>
            <a:spLocks noChangeArrowheads="1"/>
          </p:cNvSpPr>
          <p:nvPr/>
        </p:nvSpPr>
        <p:spPr bwMode="auto">
          <a:xfrm>
            <a:off x="1029343" y="1624295"/>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476A8D"/>
                </a:solidFill>
                <a:latin typeface="Arial Black" pitchFamily="34" charset="0"/>
              </a:rPr>
              <a:t>Provide Services to Complete the Risk Management Process</a:t>
            </a:r>
          </a:p>
        </p:txBody>
      </p:sp>
      <p:sp>
        <p:nvSpPr>
          <p:cNvPr id="25605" name="Text Box 8"/>
          <p:cNvSpPr txBox="1">
            <a:spLocks noChangeArrowheads="1"/>
          </p:cNvSpPr>
          <p:nvPr/>
        </p:nvSpPr>
        <p:spPr bwMode="auto">
          <a:xfrm>
            <a:off x="-63500" y="0"/>
            <a:ext cx="6572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C7094"/>
                  </a:outerShdw>
                </a:effectLst>
              </a14:hiddenEffects>
            </a:ext>
          </a:extLst>
        </p:spPr>
        <p:txBody>
          <a:bodyPr wrap="none"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1</a:t>
            </a:r>
          </a:p>
        </p:txBody>
      </p:sp>
      <p:sp>
        <p:nvSpPr>
          <p:cNvPr id="25606" name="Text Box 9"/>
          <p:cNvSpPr txBox="1">
            <a:spLocks noChangeArrowheads="1"/>
          </p:cNvSpPr>
          <p:nvPr/>
        </p:nvSpPr>
        <p:spPr bwMode="auto">
          <a:xfrm>
            <a:off x="377825" y="0"/>
            <a:ext cx="6572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C7094"/>
                  </a:outerShdw>
                </a:effectLst>
              </a14:hiddenEffects>
            </a:ext>
          </a:extLst>
        </p:spPr>
        <p:txBody>
          <a:bodyPr wrap="none"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0</a:t>
            </a:r>
          </a:p>
        </p:txBody>
      </p:sp>
      <p:sp>
        <p:nvSpPr>
          <p:cNvPr id="25607" name="Rectangle 64">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The 10 Foundations</a:t>
            </a:r>
          </a:p>
        </p:txBody>
      </p:sp>
      <p:sp>
        <p:nvSpPr>
          <p:cNvPr id="27653" name="Rectangle 5"/>
          <p:cNvSpPr>
            <a:spLocks noChangeArrowheads="1"/>
          </p:cNvSpPr>
          <p:nvPr/>
        </p:nvSpPr>
        <p:spPr bwMode="auto">
          <a:xfrm>
            <a:off x="0" y="9525"/>
            <a:ext cx="1012825" cy="173038"/>
          </a:xfrm>
          <a:prstGeom prst="rect">
            <a:avLst/>
          </a:prstGeom>
          <a:solidFill>
            <a:srgbClr val="F1D3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654" name="Rectangle 6">
            <a:hlinkClick r:id="rId2"/>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 name="Rectangle 3"/>
          <p:cNvSpPr>
            <a:spLocks noGrp="1" noChangeArrowheads="1"/>
          </p:cNvSpPr>
          <p:nvPr>
            <p:ph idx="1"/>
          </p:nvPr>
        </p:nvSpPr>
        <p:spPr>
          <a:xfrm>
            <a:off x="286660" y="2395255"/>
            <a:ext cx="4769428" cy="3892550"/>
          </a:xfrm>
        </p:spPr>
        <p:txBody>
          <a:bodyPr/>
          <a:lstStyle/>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1.	</a:t>
            </a:r>
            <a:r>
              <a:rPr lang="en-US" altLang="en-US" sz="2500" dirty="0" smtClean="0"/>
              <a:t>Culture</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2.	</a:t>
            </a:r>
            <a:r>
              <a:rPr lang="en-US" altLang="en-US" sz="2500" dirty="0" smtClean="0"/>
              <a:t>Prevention &amp; Proactivity</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3.	</a:t>
            </a:r>
            <a:r>
              <a:rPr lang="en-US" altLang="en-US" sz="2500" dirty="0" smtClean="0"/>
              <a:t>Planning</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4.	</a:t>
            </a:r>
            <a:r>
              <a:rPr lang="en-US" altLang="en-US" sz="2500" dirty="0" smtClean="0"/>
              <a:t>Communication</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5.	</a:t>
            </a:r>
            <a:r>
              <a:rPr lang="en-US" altLang="en-US" sz="2500" dirty="0" smtClean="0"/>
              <a:t>Education </a:t>
            </a:r>
          </a:p>
          <a:p>
            <a:pPr marL="685800" indent="-685800" eaLnBrk="1" hangingPunct="1">
              <a:lnSpc>
                <a:spcPct val="150000"/>
              </a:lnSpc>
              <a:spcBef>
                <a:spcPts val="0"/>
              </a:spcBef>
              <a:buFont typeface="Wingdings" pitchFamily="2" charset="2"/>
              <a:buNone/>
              <a:tabLst>
                <a:tab pos="514350" algn="r"/>
                <a:tab pos="685800" algn="l"/>
              </a:tabLst>
            </a:pPr>
            <a:endParaRPr lang="en-US" altLang="en-US" sz="2500" dirty="0" smtClean="0"/>
          </a:p>
        </p:txBody>
      </p:sp>
      <p:sp>
        <p:nvSpPr>
          <p:cNvPr id="9" name="Rectangle 4"/>
          <p:cNvSpPr>
            <a:spLocks noChangeArrowheads="1"/>
          </p:cNvSpPr>
          <p:nvPr/>
        </p:nvSpPr>
        <p:spPr bwMode="auto">
          <a:xfrm>
            <a:off x="4855422" y="2341465"/>
            <a:ext cx="4256087" cy="38925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tabLst>
                <a:tab pos="514350" algn="r"/>
                <a:tab pos="685800" algn="l"/>
              </a:tabLst>
              <a:defRPr>
                <a:solidFill>
                  <a:schemeClr val="tx1"/>
                </a:solidFill>
                <a:latin typeface="Arial" charset="0"/>
              </a:defRPr>
            </a:lvl1pPr>
            <a:lvl2pPr marL="742950" indent="-285750">
              <a:tabLst>
                <a:tab pos="514350" algn="r"/>
                <a:tab pos="685800" algn="l"/>
              </a:tabLst>
              <a:defRPr>
                <a:solidFill>
                  <a:schemeClr val="tx1"/>
                </a:solidFill>
                <a:latin typeface="Arial" charset="0"/>
              </a:defRPr>
            </a:lvl2pPr>
            <a:lvl3pPr marL="1143000" indent="-228600">
              <a:tabLst>
                <a:tab pos="514350" algn="r"/>
                <a:tab pos="685800" algn="l"/>
              </a:tabLst>
              <a:defRPr>
                <a:solidFill>
                  <a:schemeClr val="tx1"/>
                </a:solidFill>
                <a:latin typeface="Arial" charset="0"/>
              </a:defRPr>
            </a:lvl3pPr>
            <a:lvl4pPr marL="1600200" indent="-228600">
              <a:tabLst>
                <a:tab pos="514350" algn="r"/>
                <a:tab pos="685800" algn="l"/>
              </a:tabLst>
              <a:defRPr>
                <a:solidFill>
                  <a:schemeClr val="tx1"/>
                </a:solidFill>
                <a:latin typeface="Arial" charset="0"/>
              </a:defRPr>
            </a:lvl4pPr>
            <a:lvl5pPr marL="2057400" indent="-228600">
              <a:tabLst>
                <a:tab pos="514350" algn="r"/>
                <a:tab pos="685800" algn="l"/>
              </a:tabLst>
              <a:defRPr>
                <a:solidFill>
                  <a:schemeClr val="tx1"/>
                </a:solidFill>
                <a:latin typeface="Arial" charset="0"/>
              </a:defRPr>
            </a:lvl5pPr>
            <a:lvl6pPr marL="2514600" indent="-228600" eaLnBrk="0" fontAlgn="base" hangingPunct="0">
              <a:spcBef>
                <a:spcPct val="0"/>
              </a:spcBef>
              <a:spcAft>
                <a:spcPct val="0"/>
              </a:spcAft>
              <a:tabLst>
                <a:tab pos="514350" algn="r"/>
                <a:tab pos="685800" algn="l"/>
              </a:tabLst>
              <a:defRPr>
                <a:solidFill>
                  <a:schemeClr val="tx1"/>
                </a:solidFill>
                <a:latin typeface="Arial" charset="0"/>
              </a:defRPr>
            </a:lvl6pPr>
            <a:lvl7pPr marL="2971800" indent="-228600" eaLnBrk="0" fontAlgn="base" hangingPunct="0">
              <a:spcBef>
                <a:spcPct val="0"/>
              </a:spcBef>
              <a:spcAft>
                <a:spcPct val="0"/>
              </a:spcAft>
              <a:tabLst>
                <a:tab pos="514350" algn="r"/>
                <a:tab pos="685800" algn="l"/>
              </a:tabLst>
              <a:defRPr>
                <a:solidFill>
                  <a:schemeClr val="tx1"/>
                </a:solidFill>
                <a:latin typeface="Arial" charset="0"/>
              </a:defRPr>
            </a:lvl7pPr>
            <a:lvl8pPr marL="3429000" indent="-228600" eaLnBrk="0" fontAlgn="base" hangingPunct="0">
              <a:spcBef>
                <a:spcPct val="0"/>
              </a:spcBef>
              <a:spcAft>
                <a:spcPct val="0"/>
              </a:spcAft>
              <a:tabLst>
                <a:tab pos="514350" algn="r"/>
                <a:tab pos="685800" algn="l"/>
              </a:tabLst>
              <a:defRPr>
                <a:solidFill>
                  <a:schemeClr val="tx1"/>
                </a:solidFill>
                <a:latin typeface="Arial" charset="0"/>
              </a:defRPr>
            </a:lvl8pPr>
            <a:lvl9pPr marL="3886200" indent="-228600" eaLnBrk="0" fontAlgn="base" hangingPunct="0">
              <a:spcBef>
                <a:spcPct val="0"/>
              </a:spcBef>
              <a:spcAft>
                <a:spcPct val="0"/>
              </a:spcAft>
              <a:tabLst>
                <a:tab pos="514350" algn="r"/>
                <a:tab pos="685800" algn="l"/>
              </a:tabLst>
              <a:defRPr>
                <a:solidFill>
                  <a:schemeClr val="tx1"/>
                </a:solidFill>
                <a:latin typeface="Arial" charset="0"/>
              </a:defRPr>
            </a:lvl9pPr>
          </a:lstStyle>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6.	</a:t>
            </a:r>
            <a:r>
              <a:rPr lang="en-US" altLang="en-US" sz="2500" b="1" dirty="0">
                <a:solidFill>
                  <a:srgbClr val="000000"/>
                </a:solidFill>
                <a:latin typeface="+mn-lt"/>
              </a:rPr>
              <a:t>Scope</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7.	</a:t>
            </a:r>
            <a:r>
              <a:rPr lang="en-US" altLang="en-US" sz="2500" b="1" dirty="0">
                <a:solidFill>
                  <a:srgbClr val="000000"/>
                </a:solidFill>
                <a:latin typeface="+mn-lt"/>
              </a:rPr>
              <a:t>Compensation</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8.	</a:t>
            </a:r>
            <a:r>
              <a:rPr lang="en-US" altLang="en-US" sz="2500" b="1" dirty="0">
                <a:solidFill>
                  <a:srgbClr val="000000"/>
                </a:solidFill>
                <a:latin typeface="+mn-lt"/>
              </a:rPr>
              <a:t>Contracts</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9.	</a:t>
            </a:r>
            <a:r>
              <a:rPr lang="en-US" altLang="en-US" sz="2500" b="1" dirty="0">
                <a:solidFill>
                  <a:srgbClr val="000000"/>
                </a:solidFill>
                <a:latin typeface="+mn-lt"/>
              </a:rPr>
              <a:t>Contract Documents</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10.	</a:t>
            </a:r>
            <a:r>
              <a:rPr lang="en-US" altLang="en-US" sz="2500" b="1" dirty="0">
                <a:solidFill>
                  <a:srgbClr val="000000"/>
                </a:solidFill>
                <a:latin typeface="+mn-lt"/>
              </a:rPr>
              <a:t>Construction Phase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hlinkClick r:id="rId3"/>
          </p:cNvPr>
          <p:cNvSpPr>
            <a:spLocks noChangeArrowheads="1"/>
          </p:cNvSpPr>
          <p:nvPr/>
        </p:nvSpPr>
        <p:spPr bwMode="auto">
          <a:xfrm>
            <a:off x="7978775" y="5611813"/>
            <a:ext cx="917575" cy="111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Introduction</a:t>
            </a:r>
          </a:p>
        </p:txBody>
      </p:sp>
      <p:sp>
        <p:nvSpPr>
          <p:cNvPr id="5123" name="Rectangle 3"/>
          <p:cNvSpPr>
            <a:spLocks noGrp="1" noChangeArrowheads="1"/>
          </p:cNvSpPr>
          <p:nvPr>
            <p:ph idx="1"/>
          </p:nvPr>
        </p:nvSpPr>
        <p:spPr>
          <a:xfrm>
            <a:off x="976965" y="2135270"/>
            <a:ext cx="7519988" cy="3892550"/>
          </a:xfrm>
        </p:spPr>
        <p:txBody>
          <a:bodyPr/>
          <a:lstStyle/>
          <a:p>
            <a:pPr eaLnBrk="1" hangingPunct="1">
              <a:lnSpc>
                <a:spcPct val="100000"/>
              </a:lnSpc>
              <a:spcBef>
                <a:spcPts val="0"/>
              </a:spcBef>
            </a:pPr>
            <a:r>
              <a:rPr lang="en-US" altLang="en-US" sz="2800" dirty="0" smtClean="0"/>
              <a:t>Ten Foundations for Risk Management form the basis around which to build a risk management program.</a:t>
            </a:r>
          </a:p>
          <a:p>
            <a:pPr eaLnBrk="1" hangingPunct="1">
              <a:lnSpc>
                <a:spcPct val="100000"/>
              </a:lnSpc>
              <a:spcBef>
                <a:spcPts val="0"/>
              </a:spcBef>
            </a:pPr>
            <a:endParaRPr lang="en-US" altLang="en-US" sz="2000" dirty="0" smtClean="0"/>
          </a:p>
          <a:p>
            <a:pPr eaLnBrk="1" hangingPunct="1">
              <a:lnSpc>
                <a:spcPct val="100000"/>
              </a:lnSpc>
              <a:spcBef>
                <a:spcPts val="0"/>
              </a:spcBef>
            </a:pPr>
            <a:r>
              <a:rPr lang="en-US" altLang="en-US" sz="2800" dirty="0" smtClean="0"/>
              <a:t>Slides that follow outline the Ten Foundations.  </a:t>
            </a:r>
          </a:p>
          <a:p>
            <a:pPr eaLnBrk="1" hangingPunct="1">
              <a:lnSpc>
                <a:spcPct val="100000"/>
              </a:lnSpc>
              <a:spcBef>
                <a:spcPts val="0"/>
              </a:spcBef>
            </a:pPr>
            <a:endParaRPr lang="en-US" altLang="en-US" sz="2000" dirty="0" smtClean="0"/>
          </a:p>
          <a:p>
            <a:pPr eaLnBrk="1" hangingPunct="1">
              <a:lnSpc>
                <a:spcPct val="100000"/>
              </a:lnSpc>
              <a:spcBef>
                <a:spcPts val="0"/>
              </a:spcBef>
            </a:pPr>
            <a:r>
              <a:rPr lang="en-US" altLang="en-US" sz="2800" dirty="0" smtClean="0"/>
              <a:t>Reference Tools for each Foundation for more information.</a:t>
            </a:r>
          </a:p>
        </p:txBody>
      </p:sp>
      <p:sp>
        <p:nvSpPr>
          <p:cNvPr id="5124" name="Rectangle 5"/>
          <p:cNvSpPr>
            <a:spLocks noChangeArrowheads="1"/>
          </p:cNvSpPr>
          <p:nvPr/>
        </p:nvSpPr>
        <p:spPr bwMode="auto">
          <a:xfrm>
            <a:off x="0" y="9525"/>
            <a:ext cx="1012825" cy="173038"/>
          </a:xfrm>
          <a:prstGeom prst="rect">
            <a:avLst/>
          </a:prstGeom>
          <a:solidFill>
            <a:srgbClr val="F1D3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The 10 Foundations</a:t>
            </a:r>
          </a:p>
        </p:txBody>
      </p:sp>
      <p:sp>
        <p:nvSpPr>
          <p:cNvPr id="6147" name="Rectangle 3"/>
          <p:cNvSpPr>
            <a:spLocks noGrp="1" noChangeArrowheads="1"/>
          </p:cNvSpPr>
          <p:nvPr>
            <p:ph idx="1"/>
          </p:nvPr>
        </p:nvSpPr>
        <p:spPr>
          <a:xfrm>
            <a:off x="286660" y="2395255"/>
            <a:ext cx="4769428" cy="3892550"/>
          </a:xfrm>
        </p:spPr>
        <p:txBody>
          <a:bodyPr/>
          <a:lstStyle/>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1.	</a:t>
            </a:r>
            <a:r>
              <a:rPr lang="en-US" altLang="en-US" sz="2500" dirty="0" smtClean="0"/>
              <a:t>Culture</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2.	</a:t>
            </a:r>
            <a:r>
              <a:rPr lang="en-US" altLang="en-US" sz="2500" dirty="0" smtClean="0"/>
              <a:t>Prevention &amp; Proactivity</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3.	</a:t>
            </a:r>
            <a:r>
              <a:rPr lang="en-US" altLang="en-US" sz="2500" dirty="0" smtClean="0"/>
              <a:t>Planning</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4.	</a:t>
            </a:r>
            <a:r>
              <a:rPr lang="en-US" altLang="en-US" sz="2500" dirty="0" smtClean="0"/>
              <a:t>Communication</a:t>
            </a:r>
          </a:p>
          <a:p>
            <a:pPr marL="685800" indent="-685800" eaLnBrk="1" hangingPunct="1">
              <a:lnSpc>
                <a:spcPct val="150000"/>
              </a:lnSpc>
              <a:spcBef>
                <a:spcPts val="0"/>
              </a:spcBef>
              <a:buFont typeface="Wingdings" pitchFamily="2" charset="2"/>
              <a:buNone/>
              <a:tabLst>
                <a:tab pos="514350" algn="r"/>
                <a:tab pos="685800" algn="l"/>
              </a:tabLst>
            </a:pPr>
            <a:r>
              <a:rPr lang="en-US" altLang="en-US" sz="2500" b="0" dirty="0" smtClean="0">
                <a:solidFill>
                  <a:srgbClr val="476A8D"/>
                </a:solidFill>
              </a:rPr>
              <a:t>	5.	</a:t>
            </a:r>
            <a:r>
              <a:rPr lang="en-US" altLang="en-US" sz="2500" dirty="0" smtClean="0"/>
              <a:t>Education </a:t>
            </a:r>
          </a:p>
          <a:p>
            <a:pPr marL="685800" indent="-685800" eaLnBrk="1" hangingPunct="1">
              <a:lnSpc>
                <a:spcPct val="150000"/>
              </a:lnSpc>
              <a:spcBef>
                <a:spcPts val="0"/>
              </a:spcBef>
              <a:buFont typeface="Wingdings" pitchFamily="2" charset="2"/>
              <a:buNone/>
              <a:tabLst>
                <a:tab pos="514350" algn="r"/>
                <a:tab pos="685800" algn="l"/>
              </a:tabLst>
            </a:pPr>
            <a:endParaRPr lang="en-US" altLang="en-US" sz="2500" dirty="0" smtClean="0"/>
          </a:p>
        </p:txBody>
      </p:sp>
      <p:sp>
        <p:nvSpPr>
          <p:cNvPr id="6148" name="Rectangle 4"/>
          <p:cNvSpPr>
            <a:spLocks noChangeArrowheads="1"/>
          </p:cNvSpPr>
          <p:nvPr/>
        </p:nvSpPr>
        <p:spPr bwMode="auto">
          <a:xfrm>
            <a:off x="4855422" y="2341465"/>
            <a:ext cx="4256087" cy="38925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tabLst>
                <a:tab pos="514350" algn="r"/>
                <a:tab pos="685800" algn="l"/>
              </a:tabLst>
              <a:defRPr>
                <a:solidFill>
                  <a:schemeClr val="tx1"/>
                </a:solidFill>
                <a:latin typeface="Arial" charset="0"/>
              </a:defRPr>
            </a:lvl1pPr>
            <a:lvl2pPr marL="742950" indent="-285750">
              <a:tabLst>
                <a:tab pos="514350" algn="r"/>
                <a:tab pos="685800" algn="l"/>
              </a:tabLst>
              <a:defRPr>
                <a:solidFill>
                  <a:schemeClr val="tx1"/>
                </a:solidFill>
                <a:latin typeface="Arial" charset="0"/>
              </a:defRPr>
            </a:lvl2pPr>
            <a:lvl3pPr marL="1143000" indent="-228600">
              <a:tabLst>
                <a:tab pos="514350" algn="r"/>
                <a:tab pos="685800" algn="l"/>
              </a:tabLst>
              <a:defRPr>
                <a:solidFill>
                  <a:schemeClr val="tx1"/>
                </a:solidFill>
                <a:latin typeface="Arial" charset="0"/>
              </a:defRPr>
            </a:lvl3pPr>
            <a:lvl4pPr marL="1600200" indent="-228600">
              <a:tabLst>
                <a:tab pos="514350" algn="r"/>
                <a:tab pos="685800" algn="l"/>
              </a:tabLst>
              <a:defRPr>
                <a:solidFill>
                  <a:schemeClr val="tx1"/>
                </a:solidFill>
                <a:latin typeface="Arial" charset="0"/>
              </a:defRPr>
            </a:lvl4pPr>
            <a:lvl5pPr marL="2057400" indent="-228600">
              <a:tabLst>
                <a:tab pos="514350" algn="r"/>
                <a:tab pos="685800" algn="l"/>
              </a:tabLst>
              <a:defRPr>
                <a:solidFill>
                  <a:schemeClr val="tx1"/>
                </a:solidFill>
                <a:latin typeface="Arial" charset="0"/>
              </a:defRPr>
            </a:lvl5pPr>
            <a:lvl6pPr marL="2514600" indent="-228600" eaLnBrk="0" fontAlgn="base" hangingPunct="0">
              <a:spcBef>
                <a:spcPct val="0"/>
              </a:spcBef>
              <a:spcAft>
                <a:spcPct val="0"/>
              </a:spcAft>
              <a:tabLst>
                <a:tab pos="514350" algn="r"/>
                <a:tab pos="685800" algn="l"/>
              </a:tabLst>
              <a:defRPr>
                <a:solidFill>
                  <a:schemeClr val="tx1"/>
                </a:solidFill>
                <a:latin typeface="Arial" charset="0"/>
              </a:defRPr>
            </a:lvl6pPr>
            <a:lvl7pPr marL="2971800" indent="-228600" eaLnBrk="0" fontAlgn="base" hangingPunct="0">
              <a:spcBef>
                <a:spcPct val="0"/>
              </a:spcBef>
              <a:spcAft>
                <a:spcPct val="0"/>
              </a:spcAft>
              <a:tabLst>
                <a:tab pos="514350" algn="r"/>
                <a:tab pos="685800" algn="l"/>
              </a:tabLst>
              <a:defRPr>
                <a:solidFill>
                  <a:schemeClr val="tx1"/>
                </a:solidFill>
                <a:latin typeface="Arial" charset="0"/>
              </a:defRPr>
            </a:lvl7pPr>
            <a:lvl8pPr marL="3429000" indent="-228600" eaLnBrk="0" fontAlgn="base" hangingPunct="0">
              <a:spcBef>
                <a:spcPct val="0"/>
              </a:spcBef>
              <a:spcAft>
                <a:spcPct val="0"/>
              </a:spcAft>
              <a:tabLst>
                <a:tab pos="514350" algn="r"/>
                <a:tab pos="685800" algn="l"/>
              </a:tabLst>
              <a:defRPr>
                <a:solidFill>
                  <a:schemeClr val="tx1"/>
                </a:solidFill>
                <a:latin typeface="Arial" charset="0"/>
              </a:defRPr>
            </a:lvl8pPr>
            <a:lvl9pPr marL="3886200" indent="-228600" eaLnBrk="0" fontAlgn="base" hangingPunct="0">
              <a:spcBef>
                <a:spcPct val="0"/>
              </a:spcBef>
              <a:spcAft>
                <a:spcPct val="0"/>
              </a:spcAft>
              <a:tabLst>
                <a:tab pos="514350" algn="r"/>
                <a:tab pos="685800" algn="l"/>
              </a:tabLst>
              <a:defRPr>
                <a:solidFill>
                  <a:schemeClr val="tx1"/>
                </a:solidFill>
                <a:latin typeface="Arial" charset="0"/>
              </a:defRPr>
            </a:lvl9pPr>
          </a:lstStyle>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6.	</a:t>
            </a:r>
            <a:r>
              <a:rPr lang="en-US" altLang="en-US" sz="2500" b="1" dirty="0">
                <a:solidFill>
                  <a:srgbClr val="000000"/>
                </a:solidFill>
                <a:latin typeface="+mn-lt"/>
              </a:rPr>
              <a:t>Scope</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7.	</a:t>
            </a:r>
            <a:r>
              <a:rPr lang="en-US" altLang="en-US" sz="2500" b="1" dirty="0">
                <a:solidFill>
                  <a:srgbClr val="000000"/>
                </a:solidFill>
                <a:latin typeface="+mn-lt"/>
              </a:rPr>
              <a:t>Compensation</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8.	</a:t>
            </a:r>
            <a:r>
              <a:rPr lang="en-US" altLang="en-US" sz="2500" b="1" dirty="0">
                <a:solidFill>
                  <a:srgbClr val="000000"/>
                </a:solidFill>
                <a:latin typeface="+mn-lt"/>
              </a:rPr>
              <a:t>Contracts</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9.	</a:t>
            </a:r>
            <a:r>
              <a:rPr lang="en-US" altLang="en-US" sz="2500" b="1" dirty="0">
                <a:solidFill>
                  <a:srgbClr val="000000"/>
                </a:solidFill>
                <a:latin typeface="+mn-lt"/>
              </a:rPr>
              <a:t>Contract Documents</a:t>
            </a:r>
          </a:p>
          <a:p>
            <a:pPr eaLnBrk="1" hangingPunct="1">
              <a:lnSpc>
                <a:spcPct val="150000"/>
              </a:lnSpc>
              <a:spcBef>
                <a:spcPts val="0"/>
              </a:spcBef>
              <a:buClr>
                <a:srgbClr val="648AAF"/>
              </a:buClr>
              <a:buSzPct val="90000"/>
              <a:buFont typeface="Wingdings" pitchFamily="2" charset="2"/>
              <a:buNone/>
            </a:pPr>
            <a:r>
              <a:rPr lang="en-US" altLang="en-US" sz="2500" dirty="0">
                <a:solidFill>
                  <a:srgbClr val="476A8D"/>
                </a:solidFill>
                <a:latin typeface="+mn-lt"/>
              </a:rPr>
              <a:t>	10.	</a:t>
            </a:r>
            <a:r>
              <a:rPr lang="en-US" altLang="en-US" sz="2500" b="1" dirty="0">
                <a:solidFill>
                  <a:srgbClr val="000000"/>
                </a:solidFill>
                <a:latin typeface="+mn-lt"/>
              </a:rPr>
              <a:t>Construction Phase</a:t>
            </a:r>
          </a:p>
        </p:txBody>
      </p:sp>
      <p:sp>
        <p:nvSpPr>
          <p:cNvPr id="6149" name="Rectangle 5"/>
          <p:cNvSpPr>
            <a:spLocks noChangeArrowheads="1"/>
          </p:cNvSpPr>
          <p:nvPr/>
        </p:nvSpPr>
        <p:spPr bwMode="auto">
          <a:xfrm>
            <a:off x="0" y="9525"/>
            <a:ext cx="1012825" cy="173038"/>
          </a:xfrm>
          <a:prstGeom prst="rect">
            <a:avLst/>
          </a:prstGeom>
          <a:solidFill>
            <a:srgbClr val="F1D3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50" name="Rectangle 6">
            <a:hlinkClick r:id="rId2"/>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US" altLang="en-US" smtClean="0"/>
              <a:t>Culture</a:t>
            </a:r>
          </a:p>
        </p:txBody>
      </p:sp>
      <p:sp>
        <p:nvSpPr>
          <p:cNvPr id="7171" name="Rectangle 4"/>
          <p:cNvSpPr>
            <a:spLocks noGrp="1" noChangeArrowheads="1"/>
          </p:cNvSpPr>
          <p:nvPr>
            <p:ph idx="1"/>
          </p:nvPr>
        </p:nvSpPr>
        <p:spPr>
          <a:xfrm>
            <a:off x="885379" y="2610415"/>
            <a:ext cx="8002006" cy="4181475"/>
          </a:xfrm>
        </p:spPr>
        <p:txBody>
          <a:bodyPr/>
          <a:lstStyle/>
          <a:p>
            <a:pPr eaLnBrk="1" hangingPunct="1">
              <a:lnSpc>
                <a:spcPct val="100000"/>
              </a:lnSpc>
              <a:spcBef>
                <a:spcPts val="0"/>
              </a:spcBef>
            </a:pPr>
            <a:r>
              <a:rPr lang="en-US" altLang="en-US" sz="2600" dirty="0" smtClean="0"/>
              <a:t>Structural engineering is a high risk profession.</a:t>
            </a:r>
          </a:p>
          <a:p>
            <a:pPr eaLnBrk="1" hangingPunct="1">
              <a:lnSpc>
                <a:spcPct val="100000"/>
              </a:lnSpc>
              <a:spcBef>
                <a:spcPts val="0"/>
              </a:spcBef>
            </a:pPr>
            <a:r>
              <a:rPr lang="en-US" altLang="en-US" sz="2600" dirty="0" smtClean="0"/>
              <a:t>All firms can have professional liability claims.</a:t>
            </a:r>
          </a:p>
          <a:p>
            <a:pPr eaLnBrk="1" hangingPunct="1">
              <a:lnSpc>
                <a:spcPct val="100000"/>
              </a:lnSpc>
              <a:spcBef>
                <a:spcPts val="0"/>
              </a:spcBef>
            </a:pPr>
            <a:r>
              <a:rPr lang="en-US" altLang="en-US" sz="2600" dirty="0" smtClean="0"/>
              <a:t>Claims cost money, reputation, clients, and staff.</a:t>
            </a:r>
          </a:p>
          <a:p>
            <a:pPr eaLnBrk="1" hangingPunct="1">
              <a:lnSpc>
                <a:spcPct val="100000"/>
              </a:lnSpc>
              <a:spcBef>
                <a:spcPts val="0"/>
              </a:spcBef>
            </a:pPr>
            <a:r>
              <a:rPr lang="en-US" altLang="en-US" sz="2600" dirty="0" smtClean="0"/>
              <a:t>Firms must commit to managing risks.</a:t>
            </a:r>
          </a:p>
          <a:p>
            <a:pPr eaLnBrk="1" hangingPunct="1">
              <a:lnSpc>
                <a:spcPct val="100000"/>
              </a:lnSpc>
              <a:spcBef>
                <a:spcPts val="0"/>
              </a:spcBef>
            </a:pPr>
            <a:r>
              <a:rPr lang="en-US" altLang="en-US" sz="2600" dirty="0" smtClean="0"/>
              <a:t>Commitment must include management, staff and clients.</a:t>
            </a:r>
          </a:p>
          <a:p>
            <a:pPr eaLnBrk="1" hangingPunct="1">
              <a:lnSpc>
                <a:spcPct val="100000"/>
              </a:lnSpc>
              <a:spcBef>
                <a:spcPts val="0"/>
              </a:spcBef>
            </a:pPr>
            <a:r>
              <a:rPr lang="en-US" altLang="en-US" sz="2600" dirty="0" smtClean="0"/>
              <a:t>Quality must take high precedence.</a:t>
            </a:r>
          </a:p>
        </p:txBody>
      </p:sp>
      <p:sp>
        <p:nvSpPr>
          <p:cNvPr id="7172" name="Rectangle 5"/>
          <p:cNvSpPr>
            <a:spLocks noChangeArrowheads="1"/>
          </p:cNvSpPr>
          <p:nvPr/>
        </p:nvSpPr>
        <p:spPr bwMode="auto">
          <a:xfrm>
            <a:off x="984518" y="1588435"/>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476A8D"/>
                </a:solidFill>
                <a:latin typeface="Arial Black" pitchFamily="34" charset="0"/>
              </a:rPr>
              <a:t>Create A Culture Of Managing Risks &amp; Preventing Claims</a:t>
            </a:r>
          </a:p>
        </p:txBody>
      </p:sp>
      <p:sp>
        <p:nvSpPr>
          <p:cNvPr id="7173"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1</a:t>
            </a:r>
          </a:p>
        </p:txBody>
      </p:sp>
      <p:sp>
        <p:nvSpPr>
          <p:cNvPr id="7174" name="Rectangle 13"/>
          <p:cNvSpPr>
            <a:spLocks noChangeArrowheads="1"/>
          </p:cNvSpPr>
          <p:nvPr/>
        </p:nvSpPr>
        <p:spPr bwMode="auto">
          <a:xfrm>
            <a:off x="6381750" y="5918200"/>
            <a:ext cx="1588" cy="15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175" name="Line 14"/>
          <p:cNvSpPr>
            <a:spLocks noChangeShapeType="1"/>
          </p:cNvSpPr>
          <p:nvPr/>
        </p:nvSpPr>
        <p:spPr bwMode="auto">
          <a:xfrm>
            <a:off x="6356350" y="59277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Line 15"/>
          <p:cNvSpPr>
            <a:spLocks noChangeShapeType="1"/>
          </p:cNvSpPr>
          <p:nvPr/>
        </p:nvSpPr>
        <p:spPr bwMode="auto">
          <a:xfrm>
            <a:off x="6356350" y="59277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Rectangle 16"/>
          <p:cNvSpPr>
            <a:spLocks noChangeArrowheads="1"/>
          </p:cNvSpPr>
          <p:nvPr/>
        </p:nvSpPr>
        <p:spPr bwMode="auto">
          <a:xfrm>
            <a:off x="6737350" y="5949950"/>
            <a:ext cx="1588" cy="15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178" name="Freeform 17"/>
          <p:cNvSpPr>
            <a:spLocks/>
          </p:cNvSpPr>
          <p:nvPr/>
        </p:nvSpPr>
        <p:spPr bwMode="auto">
          <a:xfrm>
            <a:off x="6149975" y="6169025"/>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8"/>
          <p:cNvSpPr>
            <a:spLocks/>
          </p:cNvSpPr>
          <p:nvPr/>
        </p:nvSpPr>
        <p:spPr bwMode="auto">
          <a:xfrm>
            <a:off x="6267450" y="64008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9"/>
          <p:cNvSpPr>
            <a:spLocks/>
          </p:cNvSpPr>
          <p:nvPr/>
        </p:nvSpPr>
        <p:spPr bwMode="auto">
          <a:xfrm>
            <a:off x="6686550" y="6613525"/>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Rectangle 20"/>
          <p:cNvSpPr>
            <a:spLocks noChangeArrowheads="1"/>
          </p:cNvSpPr>
          <p:nvPr/>
        </p:nvSpPr>
        <p:spPr bwMode="auto">
          <a:xfrm>
            <a:off x="6680200" y="6613525"/>
            <a:ext cx="1588" cy="15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182" name="Freeform 21"/>
          <p:cNvSpPr>
            <a:spLocks/>
          </p:cNvSpPr>
          <p:nvPr/>
        </p:nvSpPr>
        <p:spPr bwMode="auto">
          <a:xfrm>
            <a:off x="6480175" y="66484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22"/>
          <p:cNvSpPr>
            <a:spLocks/>
          </p:cNvSpPr>
          <p:nvPr/>
        </p:nvSpPr>
        <p:spPr bwMode="auto">
          <a:xfrm>
            <a:off x="6480175" y="6648450"/>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25"/>
          <p:cNvSpPr>
            <a:spLocks/>
          </p:cNvSpPr>
          <p:nvPr/>
        </p:nvSpPr>
        <p:spPr bwMode="auto">
          <a:xfrm>
            <a:off x="6435725" y="6588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27"/>
          <p:cNvSpPr>
            <a:spLocks/>
          </p:cNvSpPr>
          <p:nvPr/>
        </p:nvSpPr>
        <p:spPr bwMode="auto">
          <a:xfrm>
            <a:off x="6810375" y="62928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0 h 2"/>
              <a:gd name="T10" fmla="*/ 0 w 1588"/>
              <a:gd name="T11" fmla="*/ 0 h 2"/>
              <a:gd name="T12" fmla="*/ 0 w 1588"/>
              <a:gd name="T13" fmla="*/ 2147483646 h 2"/>
              <a:gd name="T14" fmla="*/ 0 w 1588"/>
              <a:gd name="T15" fmla="*/ 21474836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2">
                <a:moveTo>
                  <a:pt x="0" y="2"/>
                </a:moveTo>
                <a:lnTo>
                  <a:pt x="0" y="2"/>
                </a:lnTo>
                <a:lnTo>
                  <a:pt x="0" y="0"/>
                </a:lnTo>
                <a:lnTo>
                  <a:pt x="0"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28"/>
          <p:cNvSpPr>
            <a:spLocks/>
          </p:cNvSpPr>
          <p:nvPr/>
        </p:nvSpPr>
        <p:spPr bwMode="auto">
          <a:xfrm>
            <a:off x="6569075" y="6594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29"/>
          <p:cNvSpPr>
            <a:spLocks/>
          </p:cNvSpPr>
          <p:nvPr/>
        </p:nvSpPr>
        <p:spPr bwMode="auto">
          <a:xfrm>
            <a:off x="6664325" y="6565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30"/>
          <p:cNvSpPr>
            <a:spLocks/>
          </p:cNvSpPr>
          <p:nvPr/>
        </p:nvSpPr>
        <p:spPr bwMode="auto">
          <a:xfrm>
            <a:off x="6696075" y="59817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31"/>
          <p:cNvSpPr>
            <a:spLocks/>
          </p:cNvSpPr>
          <p:nvPr/>
        </p:nvSpPr>
        <p:spPr bwMode="auto">
          <a:xfrm>
            <a:off x="6330950" y="6000750"/>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32"/>
          <p:cNvSpPr>
            <a:spLocks/>
          </p:cNvSpPr>
          <p:nvPr/>
        </p:nvSpPr>
        <p:spPr bwMode="auto">
          <a:xfrm>
            <a:off x="6708775" y="59912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34"/>
          <p:cNvSpPr>
            <a:spLocks/>
          </p:cNvSpPr>
          <p:nvPr/>
        </p:nvSpPr>
        <p:spPr bwMode="auto">
          <a:xfrm>
            <a:off x="6696075" y="59817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35"/>
          <p:cNvSpPr>
            <a:spLocks/>
          </p:cNvSpPr>
          <p:nvPr/>
        </p:nvSpPr>
        <p:spPr bwMode="auto">
          <a:xfrm>
            <a:off x="6861175" y="62674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43"/>
          <p:cNvSpPr>
            <a:spLocks/>
          </p:cNvSpPr>
          <p:nvPr/>
        </p:nvSpPr>
        <p:spPr bwMode="auto">
          <a:xfrm>
            <a:off x="6851650" y="61880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45"/>
          <p:cNvSpPr>
            <a:spLocks/>
          </p:cNvSpPr>
          <p:nvPr/>
        </p:nvSpPr>
        <p:spPr bwMode="auto">
          <a:xfrm>
            <a:off x="6302375" y="6448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51"/>
          <p:cNvSpPr>
            <a:spLocks/>
          </p:cNvSpPr>
          <p:nvPr/>
        </p:nvSpPr>
        <p:spPr bwMode="auto">
          <a:xfrm>
            <a:off x="6416675" y="6165850"/>
            <a:ext cx="1588" cy="3175"/>
          </a:xfrm>
          <a:custGeom>
            <a:avLst/>
            <a:gdLst>
              <a:gd name="T0" fmla="*/ 0 w 1588"/>
              <a:gd name="T1" fmla="*/ 0 h 2"/>
              <a:gd name="T2" fmla="*/ 0 w 1588"/>
              <a:gd name="T3" fmla="*/ 0 h 2"/>
              <a:gd name="T4" fmla="*/ 0 w 1588"/>
              <a:gd name="T5" fmla="*/ 0 h 2"/>
              <a:gd name="T6" fmla="*/ 0 w 1588"/>
              <a:gd name="T7" fmla="*/ 0 h 2"/>
              <a:gd name="T8" fmla="*/ 0 w 1588"/>
              <a:gd name="T9" fmla="*/ 2147483646 h 2"/>
              <a:gd name="T10" fmla="*/ 0 w 1588"/>
              <a:gd name="T11" fmla="*/ 2147483646 h 2"/>
              <a:gd name="T12" fmla="*/ 0 w 1588"/>
              <a:gd name="T13" fmla="*/ 0 h 2"/>
              <a:gd name="T14" fmla="*/ 0 w 1588"/>
              <a:gd name="T15" fmla="*/ 0 h 2"/>
              <a:gd name="T16" fmla="*/ 0 w 1588"/>
              <a:gd name="T17" fmla="*/ 0 h 2"/>
              <a:gd name="T18" fmla="*/ 0 w 158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8" h="2">
                <a:moveTo>
                  <a:pt x="0" y="0"/>
                </a:moveTo>
                <a:lnTo>
                  <a:pt x="0" y="0"/>
                </a:lnTo>
                <a:lnTo>
                  <a:pt x="0" y="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59"/>
          <p:cNvSpPr>
            <a:spLocks/>
          </p:cNvSpPr>
          <p:nvPr/>
        </p:nvSpPr>
        <p:spPr bwMode="auto">
          <a:xfrm>
            <a:off x="6569075" y="594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Rectangle 101">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57623" y="1597400"/>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Act with Preventive Techniques, </a:t>
            </a:r>
            <a:br>
              <a:rPr lang="en-US" altLang="en-US" sz="2400" dirty="0">
                <a:solidFill>
                  <a:srgbClr val="476A8D"/>
                </a:solidFill>
                <a:latin typeface="Arial Black" pitchFamily="34" charset="0"/>
              </a:rPr>
            </a:br>
            <a:r>
              <a:rPr lang="en-US" altLang="en-US" sz="2400" dirty="0">
                <a:solidFill>
                  <a:srgbClr val="476A8D"/>
                </a:solidFill>
                <a:latin typeface="Arial Black" pitchFamily="34" charset="0"/>
              </a:rPr>
              <a:t>Don’t Just React</a:t>
            </a:r>
          </a:p>
        </p:txBody>
      </p:sp>
      <p:sp>
        <p:nvSpPr>
          <p:cNvPr id="9219" name="Rectangle 5"/>
          <p:cNvSpPr>
            <a:spLocks noGrp="1" noChangeArrowheads="1"/>
          </p:cNvSpPr>
          <p:nvPr>
            <p:ph type="title"/>
          </p:nvPr>
        </p:nvSpPr>
        <p:spPr/>
        <p:txBody>
          <a:bodyPr/>
          <a:lstStyle/>
          <a:p>
            <a:pPr eaLnBrk="1" hangingPunct="1"/>
            <a:r>
              <a:rPr lang="en-US" altLang="en-US" smtClean="0"/>
              <a:t>Prevention &amp; Proactivity</a:t>
            </a:r>
          </a:p>
        </p:txBody>
      </p:sp>
      <p:sp>
        <p:nvSpPr>
          <p:cNvPr id="9220" name="Rectangle 6"/>
          <p:cNvSpPr>
            <a:spLocks noGrp="1" noChangeArrowheads="1"/>
          </p:cNvSpPr>
          <p:nvPr>
            <p:ph idx="1"/>
          </p:nvPr>
        </p:nvSpPr>
        <p:spPr>
          <a:xfrm>
            <a:off x="842228" y="2547660"/>
            <a:ext cx="7907325" cy="3892550"/>
          </a:xfrm>
        </p:spPr>
        <p:txBody>
          <a:bodyPr/>
          <a:lstStyle/>
          <a:p>
            <a:pPr eaLnBrk="1" hangingPunct="1">
              <a:lnSpc>
                <a:spcPct val="100000"/>
              </a:lnSpc>
              <a:spcBef>
                <a:spcPts val="0"/>
              </a:spcBef>
            </a:pPr>
            <a:r>
              <a:rPr lang="en-US" altLang="en-US" sz="2600" dirty="0" smtClean="0"/>
              <a:t>A pound of prevention is worth a kip of cure.</a:t>
            </a:r>
          </a:p>
          <a:p>
            <a:pPr eaLnBrk="1" hangingPunct="1">
              <a:lnSpc>
                <a:spcPct val="100000"/>
              </a:lnSpc>
              <a:spcBef>
                <a:spcPts val="0"/>
              </a:spcBef>
            </a:pPr>
            <a:r>
              <a:rPr lang="en-US" altLang="en-US" sz="2600" dirty="0" smtClean="0"/>
              <a:t>Develop processes to prevent errors, duplication and misunderstanding.</a:t>
            </a:r>
          </a:p>
          <a:p>
            <a:pPr eaLnBrk="1" hangingPunct="1">
              <a:lnSpc>
                <a:spcPct val="100000"/>
              </a:lnSpc>
              <a:spcBef>
                <a:spcPts val="0"/>
              </a:spcBef>
            </a:pPr>
            <a:r>
              <a:rPr lang="en-US" altLang="en-US" sz="2600" dirty="0" smtClean="0"/>
              <a:t>Take positive actions at the beginning of the process and don’t procrastinate.</a:t>
            </a:r>
          </a:p>
          <a:p>
            <a:pPr eaLnBrk="1" hangingPunct="1">
              <a:lnSpc>
                <a:spcPct val="100000"/>
              </a:lnSpc>
              <a:spcBef>
                <a:spcPts val="0"/>
              </a:spcBef>
            </a:pPr>
            <a:r>
              <a:rPr lang="en-US" altLang="en-US" sz="2600" dirty="0" smtClean="0"/>
              <a:t>Many conditions can be altered by positive actions.</a:t>
            </a:r>
          </a:p>
        </p:txBody>
      </p:sp>
      <p:sp>
        <p:nvSpPr>
          <p:cNvPr id="9221"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2</a:t>
            </a:r>
          </a:p>
        </p:txBody>
      </p:sp>
      <p:sp>
        <p:nvSpPr>
          <p:cNvPr id="9222"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altLang="en-US" smtClean="0"/>
              <a:t>Planning</a:t>
            </a:r>
          </a:p>
        </p:txBody>
      </p:sp>
      <p:sp>
        <p:nvSpPr>
          <p:cNvPr id="11267" name="Rectangle 6"/>
          <p:cNvSpPr>
            <a:spLocks noGrp="1" noChangeArrowheads="1"/>
          </p:cNvSpPr>
          <p:nvPr>
            <p:ph idx="1"/>
          </p:nvPr>
        </p:nvSpPr>
        <p:spPr>
          <a:xfrm>
            <a:off x="887315" y="2242850"/>
            <a:ext cx="7519988" cy="3892550"/>
          </a:xfrm>
        </p:spPr>
        <p:txBody>
          <a:bodyPr/>
          <a:lstStyle/>
          <a:p>
            <a:pPr eaLnBrk="1" hangingPunct="1">
              <a:lnSpc>
                <a:spcPct val="100000"/>
              </a:lnSpc>
              <a:spcBef>
                <a:spcPts val="0"/>
              </a:spcBef>
            </a:pPr>
            <a:r>
              <a:rPr lang="en-US" altLang="en-US" sz="2600" dirty="0" smtClean="0"/>
              <a:t>Must have a plan for firm in order to be claims free.</a:t>
            </a:r>
          </a:p>
          <a:p>
            <a:pPr eaLnBrk="1" hangingPunct="1">
              <a:lnSpc>
                <a:spcPct val="100000"/>
              </a:lnSpc>
              <a:spcBef>
                <a:spcPts val="0"/>
              </a:spcBef>
            </a:pPr>
            <a:r>
              <a:rPr lang="en-US" altLang="en-US" sz="2600" dirty="0" smtClean="0"/>
              <a:t>Plan needs to be simple, understandable, and inclusive to be effective.</a:t>
            </a:r>
          </a:p>
          <a:p>
            <a:pPr eaLnBrk="1" hangingPunct="1">
              <a:lnSpc>
                <a:spcPct val="100000"/>
              </a:lnSpc>
              <a:spcBef>
                <a:spcPts val="0"/>
              </a:spcBef>
            </a:pPr>
            <a:r>
              <a:rPr lang="en-US" altLang="en-US" sz="2600" dirty="0" smtClean="0"/>
              <a:t>Have Policies and Procedures that are workable and followed.</a:t>
            </a:r>
          </a:p>
          <a:p>
            <a:pPr eaLnBrk="1" hangingPunct="1">
              <a:lnSpc>
                <a:spcPct val="100000"/>
              </a:lnSpc>
              <a:spcBef>
                <a:spcPts val="0"/>
              </a:spcBef>
            </a:pPr>
            <a:r>
              <a:rPr lang="en-US" altLang="en-US" sz="2600" dirty="0" smtClean="0"/>
              <a:t>Communicate and repetitively reinforce the plan.</a:t>
            </a:r>
          </a:p>
        </p:txBody>
      </p:sp>
      <p:sp>
        <p:nvSpPr>
          <p:cNvPr id="11268" name="Rectangle 4"/>
          <p:cNvSpPr>
            <a:spLocks noChangeArrowheads="1"/>
          </p:cNvSpPr>
          <p:nvPr/>
        </p:nvSpPr>
        <p:spPr bwMode="auto">
          <a:xfrm>
            <a:off x="1002448" y="1606268"/>
            <a:ext cx="62166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Plan To Be Claims Free</a:t>
            </a:r>
          </a:p>
        </p:txBody>
      </p:sp>
      <p:sp>
        <p:nvSpPr>
          <p:cNvPr id="11269"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3</a:t>
            </a:r>
          </a:p>
        </p:txBody>
      </p:sp>
      <p:sp>
        <p:nvSpPr>
          <p:cNvPr id="11270"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038308" y="1595813"/>
            <a:ext cx="6216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Communicate to match expectations with perceptions.</a:t>
            </a:r>
          </a:p>
        </p:txBody>
      </p:sp>
      <p:sp>
        <p:nvSpPr>
          <p:cNvPr id="13315" name="Rectangle 7"/>
          <p:cNvSpPr>
            <a:spLocks noGrp="1" noChangeArrowheads="1"/>
          </p:cNvSpPr>
          <p:nvPr>
            <p:ph type="title"/>
          </p:nvPr>
        </p:nvSpPr>
        <p:spPr/>
        <p:txBody>
          <a:bodyPr/>
          <a:lstStyle/>
          <a:p>
            <a:pPr eaLnBrk="1" hangingPunct="1"/>
            <a:r>
              <a:rPr lang="en-US" altLang="en-US" smtClean="0"/>
              <a:t>Communication</a:t>
            </a:r>
          </a:p>
        </p:txBody>
      </p:sp>
      <p:sp>
        <p:nvSpPr>
          <p:cNvPr id="13316" name="Rectangle 6"/>
          <p:cNvSpPr>
            <a:spLocks noGrp="1" noChangeArrowheads="1"/>
          </p:cNvSpPr>
          <p:nvPr>
            <p:ph idx="1"/>
          </p:nvPr>
        </p:nvSpPr>
        <p:spPr>
          <a:xfrm>
            <a:off x="954663" y="2574555"/>
            <a:ext cx="8026400" cy="3892550"/>
          </a:xfrm>
        </p:spPr>
        <p:txBody>
          <a:bodyPr/>
          <a:lstStyle/>
          <a:p>
            <a:pPr eaLnBrk="1" hangingPunct="1">
              <a:lnSpc>
                <a:spcPct val="100000"/>
              </a:lnSpc>
              <a:spcBef>
                <a:spcPts val="0"/>
              </a:spcBef>
            </a:pPr>
            <a:r>
              <a:rPr lang="en-US" altLang="en-US" sz="2600" dirty="0" smtClean="0"/>
              <a:t>Many claims occur because of poor communication.</a:t>
            </a:r>
          </a:p>
          <a:p>
            <a:pPr eaLnBrk="1" hangingPunct="1">
              <a:lnSpc>
                <a:spcPct val="100000"/>
              </a:lnSpc>
              <a:spcBef>
                <a:spcPts val="0"/>
              </a:spcBef>
            </a:pPr>
            <a:r>
              <a:rPr lang="en-US" altLang="en-US" sz="2600" dirty="0" smtClean="0"/>
              <a:t>Create an atmosphere for good and open communication.</a:t>
            </a:r>
          </a:p>
          <a:p>
            <a:pPr eaLnBrk="1" hangingPunct="1">
              <a:lnSpc>
                <a:spcPct val="100000"/>
              </a:lnSpc>
              <a:spcBef>
                <a:spcPts val="0"/>
              </a:spcBef>
            </a:pPr>
            <a:r>
              <a:rPr lang="en-US" altLang="en-US" sz="2600" dirty="0" smtClean="0"/>
              <a:t>If in doubt, communicate early and often.</a:t>
            </a:r>
          </a:p>
          <a:p>
            <a:pPr eaLnBrk="1" hangingPunct="1">
              <a:lnSpc>
                <a:spcPct val="100000"/>
              </a:lnSpc>
              <a:spcBef>
                <a:spcPts val="0"/>
              </a:spcBef>
            </a:pPr>
            <a:r>
              <a:rPr lang="en-US" altLang="en-US" sz="2600" dirty="0" smtClean="0"/>
              <a:t>Select the best method of communication.</a:t>
            </a:r>
          </a:p>
          <a:p>
            <a:pPr eaLnBrk="1" hangingPunct="1">
              <a:lnSpc>
                <a:spcPct val="100000"/>
              </a:lnSpc>
              <a:spcBef>
                <a:spcPts val="0"/>
              </a:spcBef>
            </a:pPr>
            <a:r>
              <a:rPr lang="en-US" altLang="en-US" sz="2600" dirty="0" smtClean="0"/>
              <a:t>Communicate effectively.</a:t>
            </a:r>
          </a:p>
        </p:txBody>
      </p:sp>
      <p:sp>
        <p:nvSpPr>
          <p:cNvPr id="13317" name="Text Box 9"/>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4</a:t>
            </a:r>
          </a:p>
        </p:txBody>
      </p:sp>
      <p:sp>
        <p:nvSpPr>
          <p:cNvPr id="13318" name="Rectangle 64">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020378" y="1606365"/>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2400" dirty="0">
                <a:solidFill>
                  <a:srgbClr val="476A8D"/>
                </a:solidFill>
                <a:latin typeface="Arial Black" pitchFamily="34" charset="0"/>
              </a:rPr>
              <a:t>Educate all of the Players in the Process</a:t>
            </a:r>
            <a:br>
              <a:rPr lang="en-US" altLang="en-US" sz="2400" dirty="0">
                <a:solidFill>
                  <a:srgbClr val="476A8D"/>
                </a:solidFill>
                <a:latin typeface="Arial Black" pitchFamily="34" charset="0"/>
              </a:rPr>
            </a:br>
            <a:endParaRPr lang="en-US" altLang="en-US" sz="2400" dirty="0">
              <a:solidFill>
                <a:srgbClr val="476A8D"/>
              </a:solidFill>
              <a:latin typeface="Arial Black" pitchFamily="34" charset="0"/>
            </a:endParaRPr>
          </a:p>
        </p:txBody>
      </p:sp>
      <p:sp>
        <p:nvSpPr>
          <p:cNvPr id="15363" name="Rectangle 7"/>
          <p:cNvSpPr>
            <a:spLocks noGrp="1" noChangeArrowheads="1"/>
          </p:cNvSpPr>
          <p:nvPr>
            <p:ph type="title"/>
          </p:nvPr>
        </p:nvSpPr>
        <p:spPr/>
        <p:txBody>
          <a:bodyPr/>
          <a:lstStyle/>
          <a:p>
            <a:pPr eaLnBrk="1" hangingPunct="1"/>
            <a:r>
              <a:rPr lang="en-US" altLang="en-US" smtClean="0"/>
              <a:t>Education</a:t>
            </a:r>
          </a:p>
        </p:txBody>
      </p:sp>
      <p:sp>
        <p:nvSpPr>
          <p:cNvPr id="15364" name="Rectangle 6"/>
          <p:cNvSpPr>
            <a:spLocks noGrp="1" noChangeArrowheads="1"/>
          </p:cNvSpPr>
          <p:nvPr>
            <p:ph idx="1"/>
          </p:nvPr>
        </p:nvSpPr>
        <p:spPr>
          <a:xfrm>
            <a:off x="922440" y="2574555"/>
            <a:ext cx="8066088" cy="3892550"/>
          </a:xfrm>
        </p:spPr>
        <p:txBody>
          <a:bodyPr/>
          <a:lstStyle/>
          <a:p>
            <a:pPr eaLnBrk="1" hangingPunct="1">
              <a:lnSpc>
                <a:spcPct val="100000"/>
              </a:lnSpc>
              <a:spcBef>
                <a:spcPts val="0"/>
              </a:spcBef>
            </a:pPr>
            <a:r>
              <a:rPr lang="en-US" altLang="en-US" sz="2600" dirty="0" smtClean="0"/>
              <a:t>Educate to form realistic expectations. </a:t>
            </a:r>
          </a:p>
          <a:p>
            <a:pPr eaLnBrk="1" hangingPunct="1">
              <a:lnSpc>
                <a:spcPct val="100000"/>
              </a:lnSpc>
              <a:spcBef>
                <a:spcPts val="0"/>
              </a:spcBef>
            </a:pPr>
            <a:r>
              <a:rPr lang="en-US" altLang="en-US" sz="2600" dirty="0" smtClean="0"/>
              <a:t>Education plays a major role when responding to many business circumstances.</a:t>
            </a:r>
          </a:p>
          <a:p>
            <a:pPr eaLnBrk="1" hangingPunct="1">
              <a:lnSpc>
                <a:spcPct val="100000"/>
              </a:lnSpc>
              <a:spcBef>
                <a:spcPts val="0"/>
              </a:spcBef>
            </a:pPr>
            <a:r>
              <a:rPr lang="en-US" altLang="en-US" sz="2600" dirty="0" smtClean="0"/>
              <a:t>Educate management and staff.</a:t>
            </a:r>
          </a:p>
          <a:p>
            <a:pPr eaLnBrk="1" hangingPunct="1">
              <a:lnSpc>
                <a:spcPct val="100000"/>
              </a:lnSpc>
              <a:spcBef>
                <a:spcPts val="0"/>
              </a:spcBef>
            </a:pPr>
            <a:r>
              <a:rPr lang="en-US" altLang="en-US" sz="2600" dirty="0" smtClean="0"/>
              <a:t>Educate clients.</a:t>
            </a:r>
          </a:p>
        </p:txBody>
      </p:sp>
      <p:sp>
        <p:nvSpPr>
          <p:cNvPr id="15365" name="Text Box 9"/>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5</a:t>
            </a:r>
          </a:p>
        </p:txBody>
      </p:sp>
      <p:sp>
        <p:nvSpPr>
          <p:cNvPr id="15366" name="Rectangle 64">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altLang="en-US" smtClean="0"/>
              <a:t>Scope</a:t>
            </a:r>
          </a:p>
        </p:txBody>
      </p:sp>
      <p:sp>
        <p:nvSpPr>
          <p:cNvPr id="17411" name="Rectangle 4"/>
          <p:cNvSpPr>
            <a:spLocks noGrp="1" noChangeArrowheads="1"/>
          </p:cNvSpPr>
          <p:nvPr>
            <p:ph idx="1"/>
          </p:nvPr>
        </p:nvSpPr>
        <p:spPr>
          <a:xfrm>
            <a:off x="917210" y="2655240"/>
            <a:ext cx="7875588" cy="3892550"/>
          </a:xfrm>
        </p:spPr>
        <p:txBody>
          <a:bodyPr/>
          <a:lstStyle/>
          <a:p>
            <a:pPr eaLnBrk="1" hangingPunct="1">
              <a:lnSpc>
                <a:spcPct val="100000"/>
              </a:lnSpc>
              <a:spcBef>
                <a:spcPts val="0"/>
              </a:spcBef>
            </a:pPr>
            <a:r>
              <a:rPr lang="en-US" altLang="en-US" sz="2600" dirty="0" smtClean="0"/>
              <a:t>A well developed scope of services:</a:t>
            </a:r>
          </a:p>
          <a:p>
            <a:pPr lvl="1" eaLnBrk="1" hangingPunct="1">
              <a:lnSpc>
                <a:spcPct val="100000"/>
              </a:lnSpc>
              <a:spcBef>
                <a:spcPts val="0"/>
              </a:spcBef>
            </a:pPr>
            <a:r>
              <a:rPr lang="en-US" altLang="en-US" sz="2600" dirty="0" smtClean="0"/>
              <a:t>Avoids later misunderstandings.</a:t>
            </a:r>
          </a:p>
          <a:p>
            <a:pPr lvl="1" eaLnBrk="1" hangingPunct="1">
              <a:lnSpc>
                <a:spcPct val="100000"/>
              </a:lnSpc>
              <a:spcBef>
                <a:spcPts val="0"/>
              </a:spcBef>
            </a:pPr>
            <a:r>
              <a:rPr lang="en-US" altLang="en-US" sz="2600" dirty="0" smtClean="0"/>
              <a:t>Provides clarity for future additional services.</a:t>
            </a:r>
          </a:p>
          <a:p>
            <a:pPr lvl="1" eaLnBrk="1" hangingPunct="1">
              <a:lnSpc>
                <a:spcPct val="100000"/>
              </a:lnSpc>
              <a:spcBef>
                <a:spcPts val="0"/>
              </a:spcBef>
            </a:pPr>
            <a:r>
              <a:rPr lang="en-US" altLang="en-US" sz="2600" dirty="0" smtClean="0"/>
              <a:t>Clarifies the work effort and fee.</a:t>
            </a:r>
          </a:p>
          <a:p>
            <a:pPr lvl="1" eaLnBrk="1" hangingPunct="1">
              <a:lnSpc>
                <a:spcPct val="100000"/>
              </a:lnSpc>
              <a:spcBef>
                <a:spcPts val="0"/>
              </a:spcBef>
            </a:pPr>
            <a:r>
              <a:rPr lang="en-US" altLang="en-US" sz="2600" dirty="0" smtClean="0"/>
              <a:t>Establishes many contract terms.</a:t>
            </a:r>
          </a:p>
          <a:p>
            <a:pPr lvl="1" eaLnBrk="1" hangingPunct="1">
              <a:lnSpc>
                <a:spcPct val="100000"/>
              </a:lnSpc>
              <a:spcBef>
                <a:spcPts val="0"/>
              </a:spcBef>
            </a:pPr>
            <a:r>
              <a:rPr lang="en-US" altLang="en-US" sz="2600" dirty="0" smtClean="0"/>
              <a:t>Functions as a guide for your staff.</a:t>
            </a:r>
          </a:p>
          <a:p>
            <a:pPr lvl="1" eaLnBrk="1" hangingPunct="1">
              <a:lnSpc>
                <a:spcPct val="100000"/>
              </a:lnSpc>
              <a:spcBef>
                <a:spcPts val="0"/>
              </a:spcBef>
            </a:pPr>
            <a:r>
              <a:rPr lang="en-US" altLang="en-US" sz="2600" dirty="0" smtClean="0"/>
              <a:t>Helps to mitigate claims.</a:t>
            </a:r>
          </a:p>
        </p:txBody>
      </p:sp>
      <p:sp>
        <p:nvSpPr>
          <p:cNvPr id="17412" name="Rectangle 5"/>
          <p:cNvSpPr>
            <a:spLocks noChangeArrowheads="1"/>
          </p:cNvSpPr>
          <p:nvPr/>
        </p:nvSpPr>
        <p:spPr bwMode="auto">
          <a:xfrm>
            <a:off x="1020378" y="1606365"/>
            <a:ext cx="6216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r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476A8D"/>
                </a:solidFill>
                <a:latin typeface="Arial Black" pitchFamily="34" charset="0"/>
              </a:rPr>
              <a:t>Develop and Manage a Clearly Defined Scope of Services</a:t>
            </a:r>
          </a:p>
        </p:txBody>
      </p:sp>
      <p:sp>
        <p:nvSpPr>
          <p:cNvPr id="17413" name="Text Box 8"/>
          <p:cNvSpPr txBox="1">
            <a:spLocks noChangeArrowheads="1"/>
          </p:cNvSpPr>
          <p:nvPr/>
        </p:nvSpPr>
        <p:spPr bwMode="auto">
          <a:xfrm>
            <a:off x="0" y="0"/>
            <a:ext cx="1012825" cy="1219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lIns="0" tIns="91440" r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6000">
                <a:latin typeface="Arial Black" pitchFamily="34" charset="0"/>
              </a:rPr>
              <a:t>6</a:t>
            </a:r>
          </a:p>
        </p:txBody>
      </p:sp>
      <p:sp>
        <p:nvSpPr>
          <p:cNvPr id="17414" name="Rectangle 63">
            <a:hlinkClick r:id="rId3"/>
          </p:cNvPr>
          <p:cNvSpPr>
            <a:spLocks noChangeArrowheads="1"/>
          </p:cNvSpPr>
          <p:nvPr/>
        </p:nvSpPr>
        <p:spPr bwMode="auto">
          <a:xfrm>
            <a:off x="8256588" y="6154738"/>
            <a:ext cx="6397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1769</TotalTime>
  <Words>1533</Words>
  <Application>Microsoft Office PowerPoint</Application>
  <PresentationFormat>On-screen Show (4:3)</PresentationFormat>
  <Paragraphs>152</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1_Ripple</vt:lpstr>
      <vt:lpstr>PowerPoint Presentation</vt:lpstr>
      <vt:lpstr>Introduction</vt:lpstr>
      <vt:lpstr>The 10 Foundations</vt:lpstr>
      <vt:lpstr>Culture</vt:lpstr>
      <vt:lpstr>Prevention &amp; Proactivity</vt:lpstr>
      <vt:lpstr>Planning</vt:lpstr>
      <vt:lpstr>Communication</vt:lpstr>
      <vt:lpstr>Education</vt:lpstr>
      <vt:lpstr>Scope</vt:lpstr>
      <vt:lpstr>Compensation</vt:lpstr>
      <vt:lpstr>Contracts</vt:lpstr>
      <vt:lpstr>Contract Documents</vt:lpstr>
      <vt:lpstr>Construction Phase</vt:lpstr>
      <vt:lpstr>The 10 Foundations</vt:lpstr>
      <vt:lpstr>PowerPoint Presentation</vt:lpstr>
    </vt:vector>
  </TitlesOfParts>
  <Company>ELA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FOR RISK MANAGEMENT</dc:title>
  <dc:creator>Doug Elliott</dc:creator>
  <cp:lastModifiedBy>sbartole</cp:lastModifiedBy>
  <cp:revision>65</cp:revision>
  <dcterms:created xsi:type="dcterms:W3CDTF">2005-03-20T18:42:48Z</dcterms:created>
  <dcterms:modified xsi:type="dcterms:W3CDTF">2013-11-08T16:00:23Z</dcterms:modified>
</cp:coreProperties>
</file>