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1"/>
  </p:notesMasterIdLst>
  <p:sldIdLst>
    <p:sldId id="442" r:id="rId3"/>
    <p:sldId id="455" r:id="rId4"/>
    <p:sldId id="443" r:id="rId5"/>
    <p:sldId id="449" r:id="rId6"/>
    <p:sldId id="450" r:id="rId7"/>
    <p:sldId id="454" r:id="rId8"/>
    <p:sldId id="451" r:id="rId9"/>
    <p:sldId id="453" r:id="rId1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59F"/>
    <a:srgbClr val="003399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8608DD-F3F1-47EB-A3B2-B0FE27966CF4}" v="6" dt="2026-10-12T15:21:55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DC348E-D99E-4DD2-8A1E-7668FA1138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7BD914-360D-4462-B646-9D43412C5AA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C6E398-1B8F-42A7-BD60-5FDDA3016F7A}" type="datetimeFigureOut">
              <a:rPr lang="en-US"/>
              <a:pPr>
                <a:defRPr/>
              </a:pPr>
              <a:t>10/12/2026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D3FDC2D-922B-4F29-9998-457F1B4207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28A1C7D-103B-41AD-80EC-E2327D3CB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03DA7B-10EB-46AA-9BCD-D2C5F2EC217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5025B-DB37-4F73-A015-F11565152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AEC620F-ECFA-46FD-912F-0784BB3143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44834-445A-451F-9E26-9BC58360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0435" y="562451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13EB5-74EF-4042-AA44-EBDAF3663DA7}" type="datetimeFigureOut">
              <a:rPr lang="en-US"/>
              <a:pPr>
                <a:defRPr/>
              </a:pPr>
              <a:t>10/12/2026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3105E-AA33-4776-BAF6-54EE31D4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E6A4F-6CF8-428F-A4AB-A30034E57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58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C65B3DA-DB64-4F66-B708-7F3DDF4D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53364-2A1A-466D-8E80-A2E41A7DAF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153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4513-5078-44DE-9985-6527EEDF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71E05-BE41-4729-A749-0A4E2212C8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75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D3D29F-EB4F-4D2E-A65D-45D435FB9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FB775-D3FE-4720-A496-A33EE19B5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49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2E4A9B-7AFE-4B27-AD6C-552107A48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B8567-AA57-4850-B185-24E2D52E9D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087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E634E9-59E7-487D-B061-4D272E38E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CE7950-E332-45EC-9430-25B1F52BB5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468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072A15-FFBF-439F-A4EA-4BB597F20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B6A00-6A0D-4D69-A463-0C158FA731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06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01C96F-DA66-4C92-95DD-6C576855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33621-7621-4951-84FE-6D94100363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40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37715B5-A608-4E00-ACFC-42859EBD4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F24E-E669-4E0F-A18B-DD237B637759}" type="datetimeFigureOut">
              <a:rPr lang="en-US"/>
              <a:pPr>
                <a:defRPr/>
              </a:pPr>
              <a:t>10/12/2026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06B80F-1FCD-4AC2-870E-B004E5FC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4081A8-6CA1-4319-ABFC-C0AEEC67D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93C8E-EBC7-4AC6-970D-FE75D51581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80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75C6F-8E91-49DB-9575-089A6864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74532-46D7-469F-AC22-2EB8548C90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03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7DE26-EAC7-4354-BF26-8AAC816E6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51792-3E74-47E1-B7A0-EFB7F595E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958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44834-445A-451F-9E26-9BC5836023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0435" y="562451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13EB5-74EF-4042-AA44-EBDAF3663DA7}" type="datetimeFigureOut">
              <a:rPr lang="en-US"/>
              <a:pPr>
                <a:defRPr/>
              </a:pPr>
              <a:t>10/12/2026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3105E-AA33-4776-BAF6-54EE31D4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E6A4F-6CF8-428F-A4AB-A30034E571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330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C65B3DA-DB64-4F66-B708-7F3DDF4D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53364-2A1A-466D-8E80-A2E41A7DAF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195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4513-5078-44DE-9985-6527EEDF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71E05-BE41-4729-A749-0A4E2212C8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584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D3D29F-EB4F-4D2E-A65D-45D435FB9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FB775-D3FE-4720-A496-A33EE19B5F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01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2E4A9B-7AFE-4B27-AD6C-552107A48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B8567-AA57-4850-B185-24E2D52E9D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7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E634E9-59E7-487D-B061-4D272E38E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CE7950-E332-45EC-9430-25B1F52BB5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593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072A15-FFBF-439F-A4EA-4BB597F20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B6A00-6A0D-4D69-A463-0C158FA731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5162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01C96F-DA66-4C92-95DD-6C576855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33621-7621-4951-84FE-6D94100363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245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37715B5-A608-4E00-ACFC-42859EBD4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F24E-E669-4E0F-A18B-DD237B637759}" type="datetimeFigureOut">
              <a:rPr lang="en-US"/>
              <a:pPr>
                <a:defRPr/>
              </a:pPr>
              <a:t>10/12/2026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06B80F-1FCD-4AC2-870E-B004E5FC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4081A8-6CA1-4319-ABFC-C0AEEC67D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93C8E-EBC7-4AC6-970D-FE75D51581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66789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75C6F-8E91-49DB-9575-089A6864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74532-46D7-469F-AC22-2EB8548C90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699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7DE26-EAC7-4354-BF26-8AAC816E6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51792-3E74-47E1-B7A0-EFB7F595E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14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0DD89B-2779-4A19-ADA6-04FB58724FDC}"/>
              </a:ext>
            </a:extLst>
          </p:cNvPr>
          <p:cNvSpPr/>
          <p:nvPr userDrawn="1"/>
        </p:nvSpPr>
        <p:spPr bwMode="auto">
          <a:xfrm>
            <a:off x="0" y="6126163"/>
            <a:ext cx="12192000" cy="731837"/>
          </a:xfrm>
          <a:prstGeom prst="rect">
            <a:avLst/>
          </a:prstGeom>
          <a:solidFill>
            <a:srgbClr val="04559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>
            <a:spAutoFit/>
          </a:bodyPr>
          <a:lstStyle/>
          <a:p>
            <a:pPr marL="342900" indent="-342900" defTabSz="457200" eaLnBrk="1" hangingPunct="1">
              <a:buFont typeface="Arial" charset="0"/>
              <a:buNone/>
              <a:defRPr/>
            </a:pPr>
            <a:endParaRPr lang="en-US" sz="2400" b="1" dirty="0">
              <a:solidFill>
                <a:srgbClr val="005596"/>
              </a:solidFill>
            </a:endParaRPr>
          </a:p>
        </p:txBody>
      </p:sp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6264ECA-8E3E-4140-A340-503F98466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045F885-DF6B-41C5-A8BA-09624979B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8ED23-33DA-43EC-8981-FB72241BA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9612" y="5718969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E8AB9AC-4645-4B34-8F67-BC6C731A4A7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 cap="all" baseline="0">
          <a:solidFill>
            <a:srgbClr val="04559F"/>
          </a:solidFill>
          <a:latin typeface="Franklin Gothic Medium" panose="020B060302010202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─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6264ECA-8E3E-4140-A340-503F98466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045F885-DF6B-41C5-A8BA-09624979B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8ED23-33DA-43EC-8981-FB72241BA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9612" y="5718969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E8AB9AC-4645-4B34-8F67-BC6C731A4A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52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 cap="all" baseline="0">
          <a:solidFill>
            <a:srgbClr val="04559F"/>
          </a:solidFill>
          <a:latin typeface="Franklin Gothic Medium" panose="020B060302010202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─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4782DBA-4453-F726-4F43-5A87826F8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6" b="10466"/>
          <a:stretch>
            <a:fillRect/>
          </a:stretch>
        </p:blipFill>
        <p:spPr bwMode="auto">
          <a:xfrm>
            <a:off x="0" y="0"/>
            <a:ext cx="12192000" cy="612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0987C37-20B4-D216-6CC9-D2ECB49F730D}"/>
              </a:ext>
            </a:extLst>
          </p:cNvPr>
          <p:cNvSpPr/>
          <p:nvPr/>
        </p:nvSpPr>
        <p:spPr>
          <a:xfrm>
            <a:off x="0" y="5132716"/>
            <a:ext cx="12191999" cy="1483743"/>
          </a:xfrm>
          <a:prstGeom prst="roundRect">
            <a:avLst/>
          </a:prstGeom>
          <a:solidFill>
            <a:srgbClr val="045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7F7036-2320-FAFB-787A-0D0E5DC7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4" y="5132716"/>
            <a:ext cx="10203350" cy="1055125"/>
          </a:xfrm>
        </p:spPr>
        <p:txBody>
          <a:bodyPr/>
          <a:lstStyle/>
          <a:p>
            <a:r>
              <a:rPr lang="en-US" sz="1800" cap="none" dirty="0">
                <a:solidFill>
                  <a:schemeClr val="accent4"/>
                </a:solidFill>
              </a:rPr>
              <a:t>Alice Walton School of Medicine</a:t>
            </a:r>
            <a:br>
              <a:rPr lang="en-US" sz="1800" cap="none" dirty="0">
                <a:solidFill>
                  <a:schemeClr val="accent4"/>
                </a:solidFill>
              </a:rPr>
            </a:br>
            <a:r>
              <a:rPr lang="en-US" sz="1500" cap="none" dirty="0">
                <a:solidFill>
                  <a:schemeClr val="accent4"/>
                </a:solidFill>
              </a:rPr>
              <a:t>Martin/Martin, Inc.</a:t>
            </a:r>
            <a:br>
              <a:rPr lang="en-US" sz="1200" cap="none" dirty="0">
                <a:solidFill>
                  <a:schemeClr val="accent4"/>
                </a:solidFill>
              </a:rPr>
            </a:br>
            <a:r>
              <a:rPr lang="en-US" sz="1200" cap="none" dirty="0">
                <a:solidFill>
                  <a:schemeClr val="bg1"/>
                </a:solidFill>
              </a:rPr>
              <a:t>Entrant’s Role: Structural Engineering</a:t>
            </a:r>
            <a:br>
              <a:rPr lang="en-US" sz="1200" cap="none" dirty="0">
                <a:solidFill>
                  <a:schemeClr val="accent4"/>
                </a:solidFill>
              </a:rPr>
            </a:br>
            <a:br>
              <a:rPr lang="en-US" sz="1800" cap="none" dirty="0">
                <a:solidFill>
                  <a:schemeClr val="accent4"/>
                </a:solidFill>
              </a:rPr>
            </a:br>
            <a:r>
              <a:rPr lang="en-US" sz="1200" cap="none" dirty="0">
                <a:solidFill>
                  <a:schemeClr val="accent4"/>
                </a:solidFill>
              </a:rPr>
              <a:t>Client/Owner: Polk Stanley Wilcox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BFFFBE-35F7-8614-DAAE-5E9BF983B32C}"/>
              </a:ext>
            </a:extLst>
          </p:cNvPr>
          <p:cNvSpPr txBox="1">
            <a:spLocks/>
          </p:cNvSpPr>
          <p:nvPr/>
        </p:nvSpPr>
        <p:spPr bwMode="auto">
          <a:xfrm>
            <a:off x="77634" y="5570622"/>
            <a:ext cx="10515600" cy="49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Calibri" panose="020F0502020204030204" pitchFamily="34" charset="0"/>
              <a:buChar char="─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Bentonville, AR</a:t>
            </a: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7ED072-FC82-E262-3AE6-507E10B8C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78" y="6249987"/>
            <a:ext cx="3314870" cy="43817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D9B13923-0B48-F925-D606-6E616651B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9200" y="6289675"/>
            <a:ext cx="27384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970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0A130-B18D-C9A1-5258-2B00ABEF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a green roof&#10;&#10;AI-generated content may be incorrect.">
            <a:extLst>
              <a:ext uri="{FF2B5EF4-FFF2-40B4-BE49-F238E27FC236}">
                <a16:creationId xmlns:a16="http://schemas.microsoft.com/office/drawing/2014/main" id="{EC447F8D-933F-4E38-D627-1B9B7A3A2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3"/>
          <a:stretch>
            <a:fillRect/>
          </a:stretch>
        </p:blipFill>
        <p:spPr>
          <a:xfrm>
            <a:off x="0" y="0"/>
            <a:ext cx="12192000" cy="61404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2471C0-8178-0572-ED1E-DC9506AC28B4}"/>
              </a:ext>
            </a:extLst>
          </p:cNvPr>
          <p:cNvSpPr txBox="1"/>
          <p:nvPr/>
        </p:nvSpPr>
        <p:spPr>
          <a:xfrm>
            <a:off x="838199" y="6120289"/>
            <a:ext cx="112042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 1 – Aerial image of the complete facility. The building features a dramatic front cantilever and a continuous green roof designed to mimic the natural bluffs found in the surrounding region.  </a:t>
            </a:r>
          </a:p>
        </p:txBody>
      </p:sp>
    </p:spTree>
    <p:extLst>
      <p:ext uri="{BB962C8B-B14F-4D97-AF65-F5344CB8AC3E}">
        <p14:creationId xmlns:p14="http://schemas.microsoft.com/office/powerpoint/2010/main" val="44786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6BD7-18EB-7766-CA4A-E6C9814C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ACE53B-9EC9-AA61-3069-B113A5DBEFC7}"/>
              </a:ext>
            </a:extLst>
          </p:cNvPr>
          <p:cNvSpPr txBox="1"/>
          <p:nvPr/>
        </p:nvSpPr>
        <p:spPr>
          <a:xfrm>
            <a:off x="838199" y="6120300"/>
            <a:ext cx="112387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 2 - The rooftop park’s sculpted topography used high-density geofoam to limit structural demand, with intensive media and stonework above occupied space. </a:t>
            </a:r>
          </a:p>
        </p:txBody>
      </p:sp>
      <p:pic>
        <p:nvPicPr>
          <p:cNvPr id="6" name="Picture 5" descr="A building with a green roof&#10;&#10;AI-generated content may be incorrect.">
            <a:extLst>
              <a:ext uri="{FF2B5EF4-FFF2-40B4-BE49-F238E27FC236}">
                <a16:creationId xmlns:a16="http://schemas.microsoft.com/office/drawing/2014/main" id="{FBEA642F-FF6B-66A2-84E0-D98808CFA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4"/>
          <a:stretch>
            <a:fillRect/>
          </a:stretch>
        </p:blipFill>
        <p:spPr>
          <a:xfrm>
            <a:off x="0" y="0"/>
            <a:ext cx="12192000" cy="613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81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39AE8-94BD-7619-9276-E6C4546ED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35CD78-C2EB-108A-BDF3-957BB297F34F}"/>
              </a:ext>
            </a:extLst>
          </p:cNvPr>
          <p:cNvSpPr txBox="1"/>
          <p:nvPr/>
        </p:nvSpPr>
        <p:spPr>
          <a:xfrm>
            <a:off x="838200" y="6128922"/>
            <a:ext cx="11135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 3 – The 2,950-ton steel frame, featuring numerous large gusset connections, is expressed throughout the interior as a defining design element.</a:t>
            </a:r>
          </a:p>
        </p:txBody>
      </p:sp>
      <p:pic>
        <p:nvPicPr>
          <p:cNvPr id="4" name="Picture 3" descr="A reception desk in a building&#10;&#10;AI-generated content may be incorrect.">
            <a:extLst>
              <a:ext uri="{FF2B5EF4-FFF2-40B4-BE49-F238E27FC236}">
                <a16:creationId xmlns:a16="http://schemas.microsoft.com/office/drawing/2014/main" id="{3940BD29-BE18-A9AB-E902-08E27136E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7" b="6875"/>
          <a:stretch>
            <a:fillRect/>
          </a:stretch>
        </p:blipFill>
        <p:spPr>
          <a:xfrm>
            <a:off x="0" y="0"/>
            <a:ext cx="121920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32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30CE7-0284-6F80-39C9-FB157E8D5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105B41-822B-BFC4-7545-16E2B6B89B6D}"/>
              </a:ext>
            </a:extLst>
          </p:cNvPr>
          <p:cNvSpPr txBox="1"/>
          <p:nvPr/>
        </p:nvSpPr>
        <p:spPr>
          <a:xfrm>
            <a:off x="838199" y="6292820"/>
            <a:ext cx="112387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 4 - Transverse Super-Truss Links East-End Cantilevers to increase stiffness; reduce deflection.</a:t>
            </a:r>
          </a:p>
        </p:txBody>
      </p:sp>
      <p:pic>
        <p:nvPicPr>
          <p:cNvPr id="3" name="Picture 2" descr="A blue and white drawing of a building&#10;&#10;AI-generated content may be incorrect.">
            <a:extLst>
              <a:ext uri="{FF2B5EF4-FFF2-40B4-BE49-F238E27FC236}">
                <a16:creationId xmlns:a16="http://schemas.microsoft.com/office/drawing/2014/main" id="{CC1706FF-E553-F16A-B160-E1F1E4519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8" b="6059"/>
          <a:stretch>
            <a:fillRect/>
          </a:stretch>
        </p:blipFill>
        <p:spPr>
          <a:xfrm>
            <a:off x="0" y="0"/>
            <a:ext cx="121920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8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71717-AF95-F903-31D1-B72C07300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82F66A-7ACE-60E8-58FB-F9EDE7ABC38D}"/>
              </a:ext>
            </a:extLst>
          </p:cNvPr>
          <p:cNvSpPr txBox="1"/>
          <p:nvPr/>
        </p:nvSpPr>
        <p:spPr>
          <a:xfrm>
            <a:off x="838199" y="6292820"/>
            <a:ext cx="74766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 5 – Construction of the 82 ft cantilever and Super-Truss. </a:t>
            </a:r>
          </a:p>
        </p:txBody>
      </p:sp>
      <p:pic>
        <p:nvPicPr>
          <p:cNvPr id="3" name="Picture 2" descr="A large metal structure under construction&#10;&#10;AI-generated content may be incorrect.">
            <a:extLst>
              <a:ext uri="{FF2B5EF4-FFF2-40B4-BE49-F238E27FC236}">
                <a16:creationId xmlns:a16="http://schemas.microsoft.com/office/drawing/2014/main" id="{21FA796D-5E8F-11F1-C9EA-69A70C45F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04" b="5096"/>
          <a:stretch>
            <a:fillRect/>
          </a:stretch>
        </p:blipFill>
        <p:spPr>
          <a:xfrm>
            <a:off x="4518" y="0"/>
            <a:ext cx="12187481" cy="613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2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69BCB-0468-7441-F4D7-97399E1B8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BBCCA5-12E2-1FA9-D139-A8E75EF30852}"/>
              </a:ext>
            </a:extLst>
          </p:cNvPr>
          <p:cNvSpPr txBox="1"/>
          <p:nvPr/>
        </p:nvSpPr>
        <p:spPr>
          <a:xfrm>
            <a:off x="838199" y="6142401"/>
            <a:ext cx="100813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 6 - Finalizing position of DYWIDAG threaded bars prior to pouring drilled pier and prior to post-tensioning the bars to achieve desired concrete compression.</a:t>
            </a:r>
          </a:p>
        </p:txBody>
      </p:sp>
      <p:pic>
        <p:nvPicPr>
          <p:cNvPr id="3" name="Picture 2" descr="A group of men working on a construction site&#10;&#10;AI-generated content may be incorrect.">
            <a:extLst>
              <a:ext uri="{FF2B5EF4-FFF2-40B4-BE49-F238E27FC236}">
                <a16:creationId xmlns:a16="http://schemas.microsoft.com/office/drawing/2014/main" id="{D4B8FE8C-28BC-4934-37DC-549D2ACB5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0" b="1731"/>
          <a:stretch>
            <a:fillRect/>
          </a:stretch>
        </p:blipFill>
        <p:spPr>
          <a:xfrm>
            <a:off x="0" y="0"/>
            <a:ext cx="12192000" cy="614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4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7AC4-7125-7BED-B35B-5473D2E1E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2B5EE8-F691-1B66-9635-EDFA7EAD9CA2}"/>
              </a:ext>
            </a:extLst>
          </p:cNvPr>
          <p:cNvSpPr txBox="1"/>
          <p:nvPr/>
        </p:nvSpPr>
        <p:spPr>
          <a:xfrm>
            <a:off x="838199" y="6292820"/>
            <a:ext cx="74766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Photographic Display Panel</a:t>
            </a:r>
          </a:p>
        </p:txBody>
      </p:sp>
      <p:pic>
        <p:nvPicPr>
          <p:cNvPr id="3" name="Picture 2" descr="A close-up of a building&#10;&#10;AI-generated content may be incorrect.">
            <a:extLst>
              <a:ext uri="{FF2B5EF4-FFF2-40B4-BE49-F238E27FC236}">
                <a16:creationId xmlns:a16="http://schemas.microsoft.com/office/drawing/2014/main" id="{0DF1FF58-5D7A-D46B-AE47-782275DCD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75" y="0"/>
            <a:ext cx="6090249" cy="60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69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 Powerpoint Template - 2025.potx" id="{80B053C6-0463-46E2-871E-ED2268545A9A}" vid="{1D49556D-8F28-4D06-8523-4168AA7E71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 Powerpoint Template - 2025.potx" id="{80B053C6-0463-46E2-871E-ED2268545A9A}" vid="{7E810383-106E-4F4B-89A8-6B463FCAA0C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MM Powerpoint Template - 2025</Template>
  <TotalTime>722</TotalTime>
  <Words>171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Franklin Gothic Medium</vt:lpstr>
      <vt:lpstr>Wingdings</vt:lpstr>
      <vt:lpstr>Office Theme</vt:lpstr>
      <vt:lpstr>1_Office Theme</vt:lpstr>
      <vt:lpstr>Alice Walton School of Medicine Martin/Martin, Inc. Entrant’s Role: Structural Engineering  Client/Owner: Polk Stanley Wilcox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Trahern</dc:creator>
  <cp:lastModifiedBy>Theresia Christanti</cp:lastModifiedBy>
  <cp:revision>14</cp:revision>
  <dcterms:created xsi:type="dcterms:W3CDTF">2025-08-08T17:14:49Z</dcterms:created>
  <dcterms:modified xsi:type="dcterms:W3CDTF">2026-10-12T15:23:12Z</dcterms:modified>
</cp:coreProperties>
</file>